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bookmarkIdSeed="2">
  <p:sldMasterIdLst>
    <p:sldMasterId id="2147483690" r:id="rId1"/>
  </p:sldMasterIdLst>
  <p:notesMasterIdLst>
    <p:notesMasterId r:id="rId37"/>
  </p:notesMasterIdLst>
  <p:handoutMasterIdLst>
    <p:handoutMasterId r:id="rId38"/>
  </p:handoutMasterIdLst>
  <p:sldIdLst>
    <p:sldId id="977" r:id="rId2"/>
    <p:sldId id="978" r:id="rId3"/>
    <p:sldId id="980" r:id="rId4"/>
    <p:sldId id="781" r:id="rId5"/>
    <p:sldId id="949" r:id="rId6"/>
    <p:sldId id="824" r:id="rId7"/>
    <p:sldId id="828" r:id="rId8"/>
    <p:sldId id="826" r:id="rId9"/>
    <p:sldId id="829" r:id="rId10"/>
    <p:sldId id="830" r:id="rId11"/>
    <p:sldId id="831" r:id="rId12"/>
    <p:sldId id="833" r:id="rId13"/>
    <p:sldId id="985" r:id="rId14"/>
    <p:sldId id="984" r:id="rId15"/>
    <p:sldId id="834" r:id="rId16"/>
    <p:sldId id="982" r:id="rId17"/>
    <p:sldId id="981" r:id="rId18"/>
    <p:sldId id="940" r:id="rId19"/>
    <p:sldId id="983" r:id="rId20"/>
    <p:sldId id="835" r:id="rId21"/>
    <p:sldId id="839" r:id="rId22"/>
    <p:sldId id="783" r:id="rId23"/>
    <p:sldId id="838" r:id="rId24"/>
    <p:sldId id="836" r:id="rId25"/>
    <p:sldId id="837" r:id="rId26"/>
    <p:sldId id="787" r:id="rId27"/>
    <p:sldId id="832" r:id="rId28"/>
    <p:sldId id="894" r:id="rId29"/>
    <p:sldId id="882" r:id="rId30"/>
    <p:sldId id="885" r:id="rId31"/>
    <p:sldId id="947" r:id="rId32"/>
    <p:sldId id="948" r:id="rId33"/>
    <p:sldId id="986" r:id="rId34"/>
    <p:sldId id="987" r:id="rId35"/>
    <p:sldId id="988" r:id="rId36"/>
  </p:sldIdLst>
  <p:sldSz cx="9144000" cy="6858000" type="letter"/>
  <p:notesSz cx="7315200" cy="9601200"/>
  <p:defaultTextStyle>
    <a:defPPr>
      <a:defRPr lang="en-US"/>
    </a:defPPr>
    <a:lvl1pPr algn="l" rtl="0" eaLnBrk="0" fontAlgn="base" hangingPunct="0">
      <a:spcBef>
        <a:spcPct val="50000"/>
      </a:spcBef>
      <a:spcAft>
        <a:spcPct val="0"/>
      </a:spcAft>
      <a:defRPr sz="24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50000"/>
      </a:spcBef>
      <a:spcAft>
        <a:spcPct val="0"/>
      </a:spcAft>
      <a:defRPr sz="24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50000"/>
      </a:spcBef>
      <a:spcAft>
        <a:spcPct val="0"/>
      </a:spcAft>
      <a:defRPr sz="24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50000"/>
      </a:spcBef>
      <a:spcAft>
        <a:spcPct val="0"/>
      </a:spcAft>
      <a:defRPr sz="24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50000"/>
      </a:spcBef>
      <a:spcAft>
        <a:spcPct val="0"/>
      </a:spcAft>
      <a:defRPr sz="24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effectLst>
          <a:outerShdw blurRad="38100" dist="38100" dir="2700000" algn="tl">
            <a:srgbClr val="000000">
              <a:alpha val="43137"/>
            </a:srgbClr>
          </a:outerShdw>
        </a:effectLst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80">
          <p15:clr>
            <a:srgbClr val="A4A3A4"/>
          </p15:clr>
        </p15:guide>
        <p15:guide id="3" pos="204" userDrawn="1">
          <p15:clr>
            <a:srgbClr val="A4A3A4"/>
          </p15:clr>
        </p15:guide>
        <p15:guide id="5" orient="horz" pos="627">
          <p15:clr>
            <a:srgbClr val="A4A3A4"/>
          </p15:clr>
        </p15:guide>
        <p15:guide id="6" pos="207">
          <p15:clr>
            <a:srgbClr val="A4A3A4"/>
          </p15:clr>
        </p15:guide>
        <p15:guide id="7" orient="horz" pos="2400">
          <p15:clr>
            <a:srgbClr val="A4A3A4"/>
          </p15:clr>
        </p15:guide>
        <p15:guide id="8" orient="horz" pos="720" userDrawn="1">
          <p15:clr>
            <a:srgbClr val="A4A3A4"/>
          </p15:clr>
        </p15:guide>
        <p15:guide id="9" pos="3730">
          <p15:clr>
            <a:srgbClr val="A4A3A4"/>
          </p15:clr>
        </p15:guide>
        <p15:guide id="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59">
          <p15:clr>
            <a:srgbClr val="A4A3A4"/>
          </p15:clr>
        </p15:guide>
        <p15:guide id="2" pos="307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clrMode="bw" scaleToFitPaper="1" frameSlides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50C0"/>
    <a:srgbClr val="618FFD"/>
    <a:srgbClr val="021344"/>
    <a:srgbClr val="FFFFFF"/>
    <a:srgbClr val="021856"/>
    <a:srgbClr val="001F64"/>
    <a:srgbClr val="001F5C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60" autoAdjust="0"/>
    <p:restoredTop sz="81453" autoAdjust="0"/>
  </p:normalViewPr>
  <p:slideViewPr>
    <p:cSldViewPr snapToGrid="0">
      <p:cViewPr varScale="1">
        <p:scale>
          <a:sx n="131" d="100"/>
          <a:sy n="131" d="100"/>
        </p:scale>
        <p:origin x="2816" y="184"/>
      </p:cViewPr>
      <p:guideLst>
        <p:guide orient="horz" pos="2184"/>
        <p:guide pos="2880"/>
        <p:guide pos="204"/>
        <p:guide orient="horz" pos="627"/>
        <p:guide pos="207"/>
        <p:guide orient="horz" pos="2400"/>
        <p:guide orient="horz" pos="720"/>
        <p:guide pos="3730"/>
        <p:guide/>
      </p:guideLst>
    </p:cSldViewPr>
  </p:slideViewPr>
  <p:outlineViewPr>
    <p:cViewPr>
      <p:scale>
        <a:sx n="25" d="100"/>
        <a:sy n="25" d="100"/>
      </p:scale>
      <p:origin x="0" y="-259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3018"/>
    </p:cViewPr>
  </p:sorterViewPr>
  <p:notesViewPr>
    <p:cSldViewPr snapToGrid="0">
      <p:cViewPr varScale="1">
        <p:scale>
          <a:sx n="71" d="100"/>
          <a:sy n="71" d="100"/>
        </p:scale>
        <p:origin x="3012" y="66"/>
      </p:cViewPr>
      <p:guideLst>
        <p:guide orient="horz" pos="2259"/>
        <p:guide pos="307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30.xml"/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7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5280" y="9103128"/>
            <a:ext cx="3169920" cy="47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944" tIns="0" rIns="19944" bIns="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000" b="0" i="1">
                <a:solidFill>
                  <a:srgbClr val="FFFFFF"/>
                </a:solidFill>
                <a:effectLst/>
              </a:defRPr>
            </a:lvl1pPr>
          </a:lstStyle>
          <a:p>
            <a:fld id="{E276A044-7C08-47DE-8B62-1856F647AEA9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03128"/>
            <a:ext cx="3169920" cy="47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944" tIns="0" rIns="19944" bIns="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defRPr sz="1000" b="0" i="1">
                <a:solidFill>
                  <a:srgbClr val="FFFFFF"/>
                </a:solidFill>
                <a:effectLst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088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6.png>
</file>

<file path=ppt/media/image16.tiff>
</file>

<file path=ppt/media/image17.jpeg>
</file>

<file path=ppt/media/image17.png>
</file>

<file path=ppt/media/image18.jpeg>
</file>

<file path=ppt/media/image19.tiff>
</file>

<file path=ppt/media/image20.png>
</file>

<file path=ppt/media/image290.png>
</file>

<file path=ppt/media/image4.png>
</file>

<file path=ppt/media/image5.tiff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74638" y="307975"/>
            <a:ext cx="6772275" cy="5080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" name="Line 3"/>
          <p:cNvSpPr>
            <a:spLocks noChangeShapeType="1"/>
          </p:cNvSpPr>
          <p:nvPr/>
        </p:nvSpPr>
        <p:spPr bwMode="auto">
          <a:xfrm>
            <a:off x="413982" y="5943772"/>
            <a:ext cx="6458857" cy="0"/>
          </a:xfrm>
          <a:prstGeom prst="line">
            <a:avLst/>
          </a:prstGeom>
          <a:noFill/>
          <a:ln w="12699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89460" tIns="44730" rIns="89460" bIns="44730" anchor="ctr"/>
          <a:lstStyle/>
          <a:p>
            <a:endParaRPr lang="en-US"/>
          </a:p>
        </p:txBody>
      </p:sp>
      <p:sp>
        <p:nvSpPr>
          <p:cNvPr id="11" name="Line 4"/>
          <p:cNvSpPr>
            <a:spLocks noChangeShapeType="1"/>
          </p:cNvSpPr>
          <p:nvPr/>
        </p:nvSpPr>
        <p:spPr bwMode="auto">
          <a:xfrm>
            <a:off x="413982" y="6380875"/>
            <a:ext cx="6458857" cy="0"/>
          </a:xfrm>
          <a:prstGeom prst="line">
            <a:avLst/>
          </a:prstGeom>
          <a:noFill/>
          <a:ln w="12699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89460" tIns="44730" rIns="89460" bIns="44730" anchor="ctr"/>
          <a:lstStyle/>
          <a:p>
            <a:endParaRPr lang="en-US"/>
          </a:p>
        </p:txBody>
      </p:sp>
      <p:sp>
        <p:nvSpPr>
          <p:cNvPr id="12" name="Line 5"/>
          <p:cNvSpPr>
            <a:spLocks noChangeShapeType="1"/>
          </p:cNvSpPr>
          <p:nvPr/>
        </p:nvSpPr>
        <p:spPr bwMode="auto">
          <a:xfrm>
            <a:off x="413982" y="6822578"/>
            <a:ext cx="6458857" cy="0"/>
          </a:xfrm>
          <a:prstGeom prst="line">
            <a:avLst/>
          </a:prstGeom>
          <a:noFill/>
          <a:ln w="12699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89460" tIns="44730" rIns="89460" bIns="44730" anchor="ctr"/>
          <a:lstStyle/>
          <a:p>
            <a:endParaRPr lang="en-US"/>
          </a:p>
        </p:txBody>
      </p:sp>
      <p:sp>
        <p:nvSpPr>
          <p:cNvPr id="13" name="Line 6"/>
          <p:cNvSpPr>
            <a:spLocks noChangeShapeType="1"/>
          </p:cNvSpPr>
          <p:nvPr/>
        </p:nvSpPr>
        <p:spPr bwMode="auto">
          <a:xfrm>
            <a:off x="413982" y="7290353"/>
            <a:ext cx="6458857" cy="0"/>
          </a:xfrm>
          <a:prstGeom prst="line">
            <a:avLst/>
          </a:prstGeom>
          <a:noFill/>
          <a:ln w="12699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89460" tIns="44730" rIns="89460" bIns="44730" anchor="ctr"/>
          <a:lstStyle/>
          <a:p>
            <a:endParaRPr lang="en-US"/>
          </a:p>
        </p:txBody>
      </p:sp>
      <p:sp>
        <p:nvSpPr>
          <p:cNvPr id="14" name="Line 7"/>
          <p:cNvSpPr>
            <a:spLocks noChangeShapeType="1"/>
          </p:cNvSpPr>
          <p:nvPr/>
        </p:nvSpPr>
        <p:spPr bwMode="auto">
          <a:xfrm>
            <a:off x="413982" y="7728989"/>
            <a:ext cx="6458857" cy="0"/>
          </a:xfrm>
          <a:prstGeom prst="line">
            <a:avLst/>
          </a:prstGeom>
          <a:noFill/>
          <a:ln w="12699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89460" tIns="44730" rIns="89460" bIns="44730" anchor="ctr"/>
          <a:lstStyle/>
          <a:p>
            <a:endParaRPr lang="en-US"/>
          </a:p>
        </p:txBody>
      </p:sp>
      <p:sp>
        <p:nvSpPr>
          <p:cNvPr id="15" name="Line 8"/>
          <p:cNvSpPr>
            <a:spLocks noChangeShapeType="1"/>
          </p:cNvSpPr>
          <p:nvPr/>
        </p:nvSpPr>
        <p:spPr bwMode="auto">
          <a:xfrm>
            <a:off x="413982" y="8167624"/>
            <a:ext cx="6458857" cy="0"/>
          </a:xfrm>
          <a:prstGeom prst="line">
            <a:avLst/>
          </a:prstGeom>
          <a:noFill/>
          <a:ln w="12699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89460" tIns="44730" rIns="89460" bIns="44730" anchor="ctr"/>
          <a:lstStyle/>
          <a:p>
            <a:endParaRPr lang="en-US"/>
          </a:p>
        </p:txBody>
      </p:sp>
      <p:sp>
        <p:nvSpPr>
          <p:cNvPr id="16" name="Line 9"/>
          <p:cNvSpPr>
            <a:spLocks noChangeShapeType="1"/>
          </p:cNvSpPr>
          <p:nvPr/>
        </p:nvSpPr>
        <p:spPr bwMode="auto">
          <a:xfrm>
            <a:off x="413982" y="8638468"/>
            <a:ext cx="6458857" cy="0"/>
          </a:xfrm>
          <a:prstGeom prst="line">
            <a:avLst/>
          </a:prstGeom>
          <a:noFill/>
          <a:ln w="12699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89460" tIns="44730" rIns="89460" bIns="44730" anchor="ctr"/>
          <a:lstStyle/>
          <a:p>
            <a:endParaRPr lang="en-US"/>
          </a:p>
        </p:txBody>
      </p:sp>
      <p:sp>
        <p:nvSpPr>
          <p:cNvPr id="17" name="Line 10"/>
          <p:cNvSpPr>
            <a:spLocks noChangeShapeType="1"/>
          </p:cNvSpPr>
          <p:nvPr/>
        </p:nvSpPr>
        <p:spPr bwMode="auto">
          <a:xfrm>
            <a:off x="413982" y="9078638"/>
            <a:ext cx="6458857" cy="0"/>
          </a:xfrm>
          <a:prstGeom prst="line">
            <a:avLst/>
          </a:prstGeom>
          <a:noFill/>
          <a:ln w="12699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lIns="89460" tIns="44730" rIns="89460" bIns="44730" anchor="ctr"/>
          <a:lstStyle/>
          <a:p>
            <a:endParaRPr lang="en-US"/>
          </a:p>
        </p:txBody>
      </p:sp>
      <p:sp>
        <p:nvSpPr>
          <p:cNvPr id="18" name="Rectangle 11"/>
          <p:cNvSpPr>
            <a:spLocks noChangeArrowheads="1"/>
          </p:cNvSpPr>
          <p:nvPr/>
        </p:nvSpPr>
        <p:spPr bwMode="auto">
          <a:xfrm>
            <a:off x="6351102" y="9229839"/>
            <a:ext cx="347294" cy="249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9991" tIns="44997" rIns="89991" bIns="44997" anchor="ctr">
            <a:spAutoFit/>
          </a:bodyPr>
          <a:lstStyle/>
          <a:p>
            <a:pPr algn="r" eaLnBrk="0" hangingPunct="0"/>
            <a:fld id="{D39AE2AD-DA30-4EE3-96FB-640AA19FEBA2}" type="slidenum">
              <a:rPr lang="en-US" sz="1000" b="0">
                <a:solidFill>
                  <a:schemeClr val="tx1"/>
                </a:solidFill>
              </a:rPr>
              <a:pPr algn="r" eaLnBrk="0" hangingPunct="0"/>
              <a:t>‹#›</a:t>
            </a:fld>
            <a:endParaRPr lang="en-US" sz="1200" b="0">
              <a:solidFill>
                <a:schemeClr val="tx1"/>
              </a:solidFill>
            </a:endParaRPr>
          </a:p>
        </p:txBody>
      </p:sp>
      <p:sp>
        <p:nvSpPr>
          <p:cNvPr id="19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001808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6220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4775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077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281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5600" y="258763"/>
            <a:ext cx="6604000" cy="4953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453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075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732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55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050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47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6600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8623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686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 bwMode="ltGray"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20831" y="1414948"/>
            <a:ext cx="7546228" cy="1375834"/>
          </a:xfrm>
        </p:spPr>
        <p:txBody>
          <a:bodyPr lIns="0" rIns="0" anchor="b" anchorCtr="0">
            <a:normAutofit/>
          </a:bodyPr>
          <a:lstStyle>
            <a:lvl1pPr algn="l">
              <a:defRPr sz="3600" baseline="0"/>
            </a:lvl1pPr>
          </a:lstStyle>
          <a:p>
            <a:r>
              <a:rPr lang="en-US" dirty="0"/>
              <a:t>CLICK TO EDIT SESSION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20830" y="2790782"/>
            <a:ext cx="7567594" cy="1200329"/>
          </a:xfrm>
        </p:spPr>
        <p:txBody>
          <a:bodyPr wrap="square" lIns="0" rIns="0">
            <a:sp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Program Name                                                                            Date (e.g. July 1 to July 9, 2011)                                  Speaker/Faculty Name</a:t>
            </a:r>
          </a:p>
        </p:txBody>
      </p:sp>
    </p:spTree>
    <p:extLst>
      <p:ext uri="{BB962C8B-B14F-4D97-AF65-F5344CB8AC3E}">
        <p14:creationId xmlns:p14="http://schemas.microsoft.com/office/powerpoint/2010/main" val="1036546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00906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002659"/>
            <a:ext cx="5111750" cy="520639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336523"/>
            <a:ext cx="3008313" cy="387253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1435100"/>
            <a:ext cx="3008313" cy="2540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2454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7142" y="4950686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07142" y="762861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7142" y="5517424"/>
            <a:ext cx="5486400" cy="85486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792288" y="5061215"/>
            <a:ext cx="5486400" cy="0"/>
          </a:xfrm>
          <a:prstGeom prst="line">
            <a:avLst/>
          </a:prstGeom>
          <a:ln w="6350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7485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bg bwMode="ltGray"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0831" y="1414948"/>
            <a:ext cx="7546228" cy="1375834"/>
          </a:xfrm>
        </p:spPr>
        <p:txBody>
          <a:bodyPr lIns="0" rIns="0" anchor="b" anchorCtr="0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0831" y="2790782"/>
            <a:ext cx="7546228" cy="731170"/>
          </a:xfrm>
        </p:spPr>
        <p:txBody>
          <a:bodyPr lIns="0" rIns="0">
            <a:normAutofit/>
          </a:bodyPr>
          <a:lstStyle>
            <a:lvl1pPr marL="0" indent="0" algn="l">
              <a:buNone/>
              <a:defRPr sz="24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Content Placeholder 10"/>
          <p:cNvSpPr>
            <a:spLocks noGrp="1"/>
          </p:cNvSpPr>
          <p:nvPr>
            <p:ph sz="quarter" idx="13"/>
          </p:nvPr>
        </p:nvSpPr>
        <p:spPr>
          <a:xfrm>
            <a:off x="820831" y="3741268"/>
            <a:ext cx="1373717" cy="430887"/>
          </a:xfrm>
          <a:noFill/>
        </p:spPr>
        <p:txBody>
          <a:bodyPr wrap="square" lIns="0" tIns="0" rIns="0" bIns="0">
            <a:spAutoFit/>
          </a:bodyPr>
          <a:lstStyle>
            <a:lvl1pPr marL="0" indent="0" algn="l">
              <a:buFontTx/>
              <a:buNone/>
              <a:defRPr sz="1400" b="1" i="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FontTx/>
              <a:buNone/>
              <a:defRPr sz="1400" b="1" i="0" baseline="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 algn="ctr">
              <a:buFontTx/>
              <a:buNone/>
              <a:defRPr sz="1400" b="1" i="0" baseline="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 algn="ctr">
              <a:buFontTx/>
              <a:buNone/>
              <a:defRPr sz="1400" b="1" i="0" baseline="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 algn="ctr">
              <a:buFontTx/>
              <a:buNone/>
              <a:defRPr sz="1400" b="1" i="0" baseline="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9924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250" y="772003"/>
            <a:ext cx="8445500" cy="553347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slide 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52078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50" y="274637"/>
            <a:ext cx="8445500" cy="5686891"/>
          </a:xfrm>
        </p:spPr>
        <p:txBody>
          <a:bodyPr lIns="0" rIns="0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584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416" y="4406900"/>
            <a:ext cx="8316383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0416" y="2906713"/>
            <a:ext cx="8316383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0330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250" y="789880"/>
            <a:ext cx="41481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9250" y="1429642"/>
            <a:ext cx="4148138" cy="45916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789880"/>
            <a:ext cx="41497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29642"/>
            <a:ext cx="4149725" cy="459164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3943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104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4941168"/>
            <a:ext cx="4402044" cy="888020"/>
          </a:xfrm>
        </p:spPr>
        <p:txBody>
          <a:bodyPr>
            <a:normAutofit/>
          </a:bodyPr>
          <a:lstStyle>
            <a:lvl1pPr>
              <a:defRPr sz="2000" b="0" i="1">
                <a:latin typeface="Georgi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619120" y="1628800"/>
            <a:ext cx="4402044" cy="306294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0" i="1">
                <a:latin typeface="Georgia"/>
              </a:defRPr>
            </a:lvl1pPr>
            <a:lvl2pPr marL="457200" indent="0">
              <a:lnSpc>
                <a:spcPct val="100000"/>
              </a:lnSpc>
              <a:buFontTx/>
              <a:buNone/>
              <a:defRPr/>
            </a:lvl2pPr>
            <a:lvl3pPr marL="914400" indent="0">
              <a:lnSpc>
                <a:spcPct val="100000"/>
              </a:lnSpc>
              <a:buFontTx/>
              <a:buNone/>
              <a:defRPr/>
            </a:lvl3pPr>
            <a:lvl4pPr marL="1371600" indent="0">
              <a:lnSpc>
                <a:spcPct val="100000"/>
              </a:lnSpc>
              <a:buFontTx/>
              <a:buNone/>
              <a:defRPr/>
            </a:lvl4pPr>
            <a:lvl5pPr marL="1828800" indent="0">
              <a:lnSpc>
                <a:spcPct val="100000"/>
              </a:lnSpc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lipArt Placeholder 12"/>
          <p:cNvSpPr>
            <a:spLocks noGrp="1"/>
          </p:cNvSpPr>
          <p:nvPr>
            <p:ph type="clipArt" sz="quarter" idx="14"/>
          </p:nvPr>
        </p:nvSpPr>
        <p:spPr>
          <a:xfrm>
            <a:off x="2296" y="1628800"/>
            <a:ext cx="4377018" cy="3062941"/>
          </a:xfrm>
        </p:spPr>
        <p:txBody>
          <a:bodyPr/>
          <a:lstStyle/>
          <a:p>
            <a:r>
              <a:rPr lang="en-US" dirty="0"/>
              <a:t>Click icon to add clip art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381000" y="5013512"/>
            <a:ext cx="3367088" cy="369888"/>
          </a:xfrm>
        </p:spPr>
        <p:txBody>
          <a:bodyPr>
            <a:normAutofit/>
          </a:bodyPr>
          <a:lstStyle>
            <a:lvl1pPr marL="0" indent="0">
              <a:buNone/>
              <a:defRPr sz="1400" b="0" i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36775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9480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7150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Pr>
        <a:blipFill dpi="0"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9249" y="44624"/>
            <a:ext cx="7500665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250" y="764704"/>
            <a:ext cx="8445500" cy="55334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14281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2800" b="1" i="0" kern="1200" spc="0" baseline="0">
          <a:solidFill>
            <a:schemeClr val="tx2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9.emf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5.emf"/><Relationship Id="rId10" Type="http://schemas.openxmlformats.org/officeDocument/2006/relationships/image" Target="../media/image16.tiff"/><Relationship Id="rId4" Type="http://schemas.openxmlformats.org/officeDocument/2006/relationships/image" Target="../media/image10.emf"/><Relationship Id="rId9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10" Type="http://schemas.openxmlformats.org/officeDocument/2006/relationships/image" Target="../media/image16.png"/><Relationship Id="rId4" Type="http://schemas.openxmlformats.org/officeDocument/2006/relationships/image" Target="../media/image10.emf"/><Relationship Id="rId9" Type="http://schemas.openxmlformats.org/officeDocument/2006/relationships/image" Target="../media/image290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17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type="ctrTitle"/>
          </p:nvPr>
        </p:nvSpPr>
        <p:spPr>
          <a:xfrm>
            <a:off x="820830" y="1760038"/>
            <a:ext cx="7949096" cy="1375834"/>
          </a:xfrm>
        </p:spPr>
        <p:txBody>
          <a:bodyPr>
            <a:normAutofit fontScale="90000"/>
          </a:bodyPr>
          <a:lstStyle/>
          <a:p>
            <a:pPr>
              <a:spcBef>
                <a:spcPts val="1200"/>
              </a:spcBef>
            </a:pPr>
            <a:r>
              <a:rPr lang="en-US" sz="3100" dirty="0"/>
              <a:t>MMA 867</a:t>
            </a:r>
            <a:br>
              <a:rPr lang="en-US" sz="3100" dirty="0"/>
            </a:br>
            <a:r>
              <a:rPr lang="en-US" sz="3100" dirty="0"/>
              <a:t>Predictive Analytics</a:t>
            </a:r>
            <a:br>
              <a:rPr lang="en-US" sz="3200" dirty="0"/>
            </a:br>
            <a:br>
              <a:rPr lang="en-US" sz="3200" dirty="0"/>
            </a:br>
            <a:r>
              <a:rPr lang="en-US" sz="4000" dirty="0"/>
              <a:t>Principal Components Analysis</a:t>
            </a:r>
            <a:endParaRPr lang="en-CA" sz="3200" dirty="0"/>
          </a:p>
        </p:txBody>
      </p:sp>
    </p:spTree>
    <p:extLst>
      <p:ext uri="{BB962C8B-B14F-4D97-AF65-F5344CB8AC3E}">
        <p14:creationId xmlns:p14="http://schemas.microsoft.com/office/powerpoint/2010/main" val="1013615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3326" y="189878"/>
            <a:ext cx="7500665" cy="648072"/>
          </a:xfrm>
        </p:spPr>
        <p:txBody>
          <a:bodyPr/>
          <a:lstStyle/>
          <a:p>
            <a:r>
              <a:rPr lang="en-US" dirty="0"/>
              <a:t>What is a principal component?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414468" y="2492385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2324106" y="2487622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235328" y="2492385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4202118" y="2487622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5153029" y="2487623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6091243" y="2482860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7031041" y="2473335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1570047" y="2497296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Q1</a:t>
            </a:r>
            <a:endParaRPr lang="en-US" sz="1600" dirty="0">
              <a:effectLst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465398" y="2506821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effectLst/>
              </a:rPr>
              <a:t>Q2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379797" y="2506821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Q3</a:t>
            </a:r>
            <a:endParaRPr lang="en-US" sz="1600" dirty="0">
              <a:effectLst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355316" y="2506821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Q4</a:t>
            </a:r>
            <a:endParaRPr lang="en-US" sz="1600" dirty="0">
              <a:effectLst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5308610" y="2506821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Q5</a:t>
            </a:r>
            <a:endParaRPr lang="en-US" sz="1600" dirty="0">
              <a:effectLst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6237701" y="2511019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Q6</a:t>
            </a:r>
            <a:endParaRPr lang="en-US" sz="1600" dirty="0">
              <a:effectLst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165205" y="2492386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Q7</a:t>
            </a:r>
            <a:endParaRPr lang="en-US" sz="1600" dirty="0">
              <a:effectLst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2881911" y="4140691"/>
            <a:ext cx="742950" cy="357188"/>
          </a:xfrm>
          <a:prstGeom prst="rect">
            <a:avLst/>
          </a:prstGeom>
          <a:solidFill>
            <a:srgbClr val="FF0000">
              <a:alpha val="34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3062419" y="4135878"/>
            <a:ext cx="4459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effectLst/>
              </a:rPr>
              <a:t>C1</a:t>
            </a:r>
          </a:p>
        </p:txBody>
      </p:sp>
      <p:cxnSp>
        <p:nvCxnSpPr>
          <p:cNvPr id="51" name="Straight Arrow Connector 50"/>
          <p:cNvCxnSpPr>
            <a:stCxn id="30" idx="2"/>
            <a:endCxn id="48" idx="0"/>
          </p:cNvCxnSpPr>
          <p:nvPr/>
        </p:nvCxnSpPr>
        <p:spPr>
          <a:xfrm>
            <a:off x="1785943" y="2849573"/>
            <a:ext cx="1499454" cy="128630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endCxn id="48" idx="0"/>
          </p:cNvCxnSpPr>
          <p:nvPr/>
        </p:nvCxnSpPr>
        <p:spPr>
          <a:xfrm>
            <a:off x="2667391" y="2843603"/>
            <a:ext cx="618006" cy="129227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endCxn id="47" idx="0"/>
          </p:cNvCxnSpPr>
          <p:nvPr/>
        </p:nvCxnSpPr>
        <p:spPr>
          <a:xfrm flipH="1">
            <a:off x="3253386" y="2852960"/>
            <a:ext cx="323644" cy="128773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33" idx="2"/>
            <a:endCxn id="48" idx="0"/>
          </p:cNvCxnSpPr>
          <p:nvPr/>
        </p:nvCxnSpPr>
        <p:spPr>
          <a:xfrm flipH="1">
            <a:off x="3285397" y="2844810"/>
            <a:ext cx="1288196" cy="129106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893479" y="4622020"/>
            <a:ext cx="47699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effectLst/>
              </a:rPr>
              <a:t>Component </a:t>
            </a:r>
            <a:r>
              <a:rPr lang="en-US" sz="1600" dirty="0">
                <a:effectLst/>
              </a:rPr>
              <a:t>1:satisfaction with supervision</a:t>
            </a:r>
          </a:p>
          <a:p>
            <a:endParaRPr lang="en-US" sz="1600" dirty="0">
              <a:effectLst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36740" y="1018267"/>
            <a:ext cx="85494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0" dirty="0">
                <a:effectLst/>
                <a:latin typeface="+mn-lt"/>
              </a:rPr>
              <a:t>Component is a weighted sum (linear combination) of the original variables. </a:t>
            </a:r>
          </a:p>
        </p:txBody>
      </p:sp>
      <p:sp>
        <p:nvSpPr>
          <p:cNvPr id="27" name="Rectangle 26"/>
          <p:cNvSpPr/>
          <p:nvPr/>
        </p:nvSpPr>
        <p:spPr>
          <a:xfrm>
            <a:off x="297856" y="5295128"/>
            <a:ext cx="8316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effectLst/>
                <a:latin typeface="Courier10PitchBT" charset="0"/>
              </a:rPr>
              <a:t>C1</a:t>
            </a:r>
            <a:r>
              <a:rPr lang="en-US" sz="1400" dirty="0">
                <a:effectLst/>
                <a:latin typeface="Courier10PitchBT" charset="0"/>
              </a:rPr>
              <a:t> </a:t>
            </a:r>
            <a:r>
              <a:rPr lang="en-US" dirty="0">
                <a:effectLst/>
                <a:latin typeface="Courier10PitchBT" charset="0"/>
              </a:rPr>
              <a:t>=</a:t>
            </a:r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.44</a:t>
            </a:r>
            <a:r>
              <a:rPr lang="en-US" dirty="0">
                <a:effectLst/>
                <a:latin typeface="Courier10PitchBT" charset="0"/>
              </a:rPr>
              <a:t>(Q</a:t>
            </a:r>
            <a:r>
              <a:rPr lang="en-US" sz="1400" dirty="0">
                <a:effectLst/>
                <a:latin typeface="Courier10PitchBT" charset="0"/>
              </a:rPr>
              <a:t>1</a:t>
            </a:r>
            <a:r>
              <a:rPr lang="en-US" dirty="0">
                <a:effectLst/>
                <a:latin typeface="Courier10PitchBT" charset="0"/>
              </a:rPr>
              <a:t>)+</a:t>
            </a:r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.40</a:t>
            </a:r>
            <a:r>
              <a:rPr lang="en-US" dirty="0">
                <a:effectLst/>
                <a:latin typeface="Courier10PitchBT" charset="0"/>
              </a:rPr>
              <a:t>(Q</a:t>
            </a:r>
            <a:r>
              <a:rPr lang="en-US" sz="1400" dirty="0">
                <a:effectLst/>
                <a:latin typeface="Courier10PitchBT" charset="0"/>
              </a:rPr>
              <a:t>2</a:t>
            </a:r>
            <a:r>
              <a:rPr lang="en-US" dirty="0">
                <a:effectLst/>
                <a:latin typeface="Courier10PitchBT" charset="0"/>
              </a:rPr>
              <a:t>)+</a:t>
            </a:r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.47</a:t>
            </a:r>
            <a:r>
              <a:rPr lang="en-US" dirty="0">
                <a:effectLst/>
                <a:latin typeface="Courier10PitchBT" charset="0"/>
              </a:rPr>
              <a:t>(Q</a:t>
            </a:r>
            <a:r>
              <a:rPr lang="en-US" sz="1400" dirty="0">
                <a:effectLst/>
                <a:latin typeface="Courier10PitchBT" charset="0"/>
              </a:rPr>
              <a:t>3</a:t>
            </a:r>
            <a:r>
              <a:rPr lang="en-US" dirty="0">
                <a:effectLst/>
                <a:latin typeface="Courier10PitchBT" charset="0"/>
              </a:rPr>
              <a:t>)+</a:t>
            </a:r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.32</a:t>
            </a:r>
            <a:r>
              <a:rPr lang="en-US" dirty="0">
                <a:effectLst/>
                <a:latin typeface="Courier10PitchBT" charset="0"/>
              </a:rPr>
              <a:t>(Q</a:t>
            </a:r>
            <a:r>
              <a:rPr lang="en-US" sz="1400" dirty="0">
                <a:effectLst/>
                <a:latin typeface="Courier10PitchBT" charset="0"/>
              </a:rPr>
              <a:t>4</a:t>
            </a:r>
            <a:r>
              <a:rPr lang="en-US" dirty="0">
                <a:effectLst/>
                <a:latin typeface="Courier10PitchBT" charset="0"/>
              </a:rPr>
              <a:t>)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+</a:t>
            </a:r>
            <a:r>
              <a:rPr lang="en-US" b="0" dirty="0">
                <a:solidFill>
                  <a:srgbClr val="FF0000"/>
                </a:solidFill>
                <a:effectLst/>
                <a:latin typeface="Courier10PitchBT" charset="0"/>
              </a:rPr>
              <a:t>.02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(Q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5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)+</a:t>
            </a:r>
            <a:r>
              <a:rPr lang="en-US" b="0" dirty="0">
                <a:solidFill>
                  <a:srgbClr val="FF0000"/>
                </a:solidFill>
                <a:effectLst/>
                <a:latin typeface="Courier10PitchBT" charset="0"/>
              </a:rPr>
              <a:t>.01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(Q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6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)+</a:t>
            </a:r>
            <a:r>
              <a:rPr lang="en-US" b="0" dirty="0">
                <a:solidFill>
                  <a:srgbClr val="FF0000"/>
                </a:solidFill>
                <a:effectLst/>
                <a:latin typeface="Courier10PitchBT" charset="0"/>
              </a:rPr>
              <a:t>.03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(Q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7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) 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648991" y="6133297"/>
            <a:ext cx="416510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effectLst/>
                <a:latin typeface="Times" charset="0"/>
              </a:rPr>
              <a:t>Questions 1– 4 were assigned large weights</a:t>
            </a:r>
          </a:p>
          <a:p>
            <a:r>
              <a:rPr lang="en-US" sz="1600" dirty="0">
                <a:effectLst/>
                <a:latin typeface="Times" charset="0"/>
              </a:rPr>
              <a:t>because these questions assess supervision </a:t>
            </a:r>
            <a:endParaRPr lang="en-US" sz="1600" dirty="0"/>
          </a:p>
        </p:txBody>
      </p:sp>
      <p:sp>
        <p:nvSpPr>
          <p:cNvPr id="96" name="Rectangle 95"/>
          <p:cNvSpPr/>
          <p:nvPr/>
        </p:nvSpPr>
        <p:spPr>
          <a:xfrm>
            <a:off x="5308610" y="6133297"/>
            <a:ext cx="32728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effectLst/>
                <a:latin typeface="Times" charset="0"/>
              </a:rPr>
              <a:t>Questions 5 –7: very small weights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effectLst/>
                <a:latin typeface="Times" charset="0"/>
              </a:rPr>
              <a:t>since they assess pay 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98" name="Group 97"/>
          <p:cNvGrpSpPr/>
          <p:nvPr/>
        </p:nvGrpSpPr>
        <p:grpSpPr>
          <a:xfrm>
            <a:off x="1802735" y="2830523"/>
            <a:ext cx="5599781" cy="1614477"/>
            <a:chOff x="1802735" y="2830523"/>
            <a:chExt cx="5599781" cy="1614477"/>
          </a:xfrm>
        </p:grpSpPr>
        <p:sp>
          <p:nvSpPr>
            <p:cNvPr id="81" name="Rectangle 80"/>
            <p:cNvSpPr/>
            <p:nvPr/>
          </p:nvSpPr>
          <p:spPr>
            <a:xfrm>
              <a:off x="2996680" y="2830523"/>
              <a:ext cx="56938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effectLst/>
                  <a:latin typeface="Courier10PitchBT" charset="0"/>
                </a:rPr>
                <a:t>.47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grpSp>
          <p:nvGrpSpPr>
            <p:cNvPr id="97" name="Group 96"/>
            <p:cNvGrpSpPr/>
            <p:nvPr/>
          </p:nvGrpSpPr>
          <p:grpSpPr>
            <a:xfrm>
              <a:off x="1802735" y="2830523"/>
              <a:ext cx="5599781" cy="1614477"/>
              <a:chOff x="1802735" y="2830523"/>
              <a:chExt cx="5599781" cy="1614477"/>
            </a:xfrm>
          </p:grpSpPr>
          <p:cxnSp>
            <p:nvCxnSpPr>
              <p:cNvPr id="61" name="Straight Arrow Connector 60"/>
              <p:cNvCxnSpPr/>
              <p:nvPr/>
            </p:nvCxnSpPr>
            <p:spPr>
              <a:xfrm flipH="1">
                <a:off x="3635375" y="2849573"/>
                <a:ext cx="1923660" cy="1303327"/>
              </a:xfrm>
              <a:prstGeom prst="straightConnector1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/>
              <p:cNvCxnSpPr>
                <a:stCxn id="35" idx="2"/>
                <a:endCxn id="47" idx="3"/>
              </p:cNvCxnSpPr>
              <p:nvPr/>
            </p:nvCxnSpPr>
            <p:spPr>
              <a:xfrm flipH="1">
                <a:off x="3624861" y="2840048"/>
                <a:ext cx="2837857" cy="1479237"/>
              </a:xfrm>
              <a:prstGeom prst="straightConnector1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/>
              <p:cNvCxnSpPr>
                <a:stCxn id="36" idx="2"/>
              </p:cNvCxnSpPr>
              <p:nvPr/>
            </p:nvCxnSpPr>
            <p:spPr>
              <a:xfrm flipH="1">
                <a:off x="3660775" y="2830523"/>
                <a:ext cx="3741741" cy="1614477"/>
              </a:xfrm>
              <a:prstGeom prst="straightConnector1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  <a:tailEnd type="triangl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ectangle 78"/>
              <p:cNvSpPr/>
              <p:nvPr/>
            </p:nvSpPr>
            <p:spPr>
              <a:xfrm>
                <a:off x="1802735" y="3193038"/>
                <a:ext cx="56938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>
                    <a:solidFill>
                      <a:srgbClr val="FF0000"/>
                    </a:solidFill>
                    <a:effectLst/>
                    <a:latin typeface="Courier10PitchBT" charset="0"/>
                  </a:rPr>
                  <a:t>.44</a:t>
                </a:r>
                <a:endParaRPr 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2298309" y="2889913"/>
                <a:ext cx="56938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>
                    <a:solidFill>
                      <a:srgbClr val="FF0000"/>
                    </a:solidFill>
                    <a:effectLst/>
                    <a:latin typeface="Courier10PitchBT" charset="0"/>
                  </a:rPr>
                  <a:t>.40</a:t>
                </a:r>
                <a:endParaRPr 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3720360" y="2864435"/>
                <a:ext cx="569387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>
                    <a:solidFill>
                      <a:srgbClr val="FF0000"/>
                    </a:solidFill>
                    <a:effectLst/>
                    <a:latin typeface="Courier10PitchBT" charset="0"/>
                  </a:rPr>
                  <a:t>.32</a:t>
                </a:r>
                <a:endParaRPr 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4724109" y="2854762"/>
                <a:ext cx="47320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800" b="0" dirty="0">
                    <a:solidFill>
                      <a:srgbClr val="FF0000"/>
                    </a:solidFill>
                    <a:effectLst/>
                    <a:latin typeface="Courier10PitchBT" charset="0"/>
                  </a:rPr>
                  <a:t>.02</a:t>
                </a:r>
                <a:endParaRPr lang="en-US" sz="1800" b="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5347832" y="2982246"/>
                <a:ext cx="47320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800" b="0">
                    <a:solidFill>
                      <a:srgbClr val="FF0000"/>
                    </a:solidFill>
                    <a:effectLst/>
                    <a:latin typeface="Courier10PitchBT" charset="0"/>
                  </a:rPr>
                  <a:t>.01</a:t>
                </a:r>
                <a:endParaRPr lang="en-US" sz="1800" b="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6284909" y="3254507"/>
                <a:ext cx="47320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800" b="0">
                    <a:solidFill>
                      <a:srgbClr val="FF0000"/>
                    </a:solidFill>
                    <a:effectLst/>
                    <a:latin typeface="Courier10PitchBT" charset="0"/>
                  </a:rPr>
                  <a:t>.03</a:t>
                </a:r>
                <a:endParaRPr lang="en-US" sz="1800" b="0" dirty="0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49" name="Rectangle 48"/>
          <p:cNvSpPr/>
          <p:nvPr/>
        </p:nvSpPr>
        <p:spPr>
          <a:xfrm>
            <a:off x="77116" y="3274131"/>
            <a:ext cx="12449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0000"/>
                </a:solidFill>
                <a:effectLst/>
                <a:latin typeface="Courier10PitchBT" charset="0"/>
              </a:rPr>
              <a:t>Weights</a:t>
            </a:r>
            <a:endParaRPr lang="en-US">
              <a:solidFill>
                <a:srgbClr val="FF0000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45891" y="4870159"/>
            <a:ext cx="913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effectLst/>
                <a:latin typeface="Courier10PitchBT" charset="0"/>
              </a:rPr>
              <a:t>Score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60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95" grpId="0"/>
      <p:bldP spid="96" grpId="0"/>
      <p:bldP spid="49" grpId="0"/>
      <p:bldP spid="5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1414468" y="2492385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2324106" y="2487622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235328" y="2492385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4202118" y="2487622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5153029" y="2487623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6091243" y="2482860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7031041" y="2473335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1570047" y="2497296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Q1</a:t>
            </a:r>
            <a:endParaRPr lang="en-US" sz="1600" dirty="0">
              <a:effectLst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465398" y="2506821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effectLst/>
              </a:rPr>
              <a:t>Q2</a:t>
            </a:r>
          </a:p>
        </p:txBody>
      </p:sp>
      <p:sp>
        <p:nvSpPr>
          <p:cNvPr id="42" name="Rectangle 41"/>
          <p:cNvSpPr/>
          <p:nvPr/>
        </p:nvSpPr>
        <p:spPr>
          <a:xfrm>
            <a:off x="3379797" y="2506821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Q3</a:t>
            </a:r>
            <a:endParaRPr lang="en-US" sz="1600" dirty="0">
              <a:effectLst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4355316" y="2506821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Q4</a:t>
            </a:r>
            <a:endParaRPr lang="en-US" sz="1600" dirty="0">
              <a:effectLst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5308610" y="2506821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Q5</a:t>
            </a:r>
            <a:endParaRPr lang="en-US" sz="1600" dirty="0">
              <a:effectLst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6237701" y="2511019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Q6</a:t>
            </a:r>
            <a:endParaRPr lang="en-US" sz="1600" dirty="0">
              <a:effectLst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7165205" y="2492386"/>
            <a:ext cx="458780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sz="1600">
                <a:effectLst/>
              </a:rPr>
              <a:t>Q7</a:t>
            </a:r>
            <a:endParaRPr lang="en-US" sz="1600" dirty="0">
              <a:effectLst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449563" y="4161369"/>
            <a:ext cx="742950" cy="357188"/>
          </a:xfrm>
          <a:prstGeom prst="rect">
            <a:avLst/>
          </a:prstGeom>
          <a:solidFill>
            <a:srgbClr val="FF0000">
              <a:alpha val="34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5598060" y="4170686"/>
            <a:ext cx="4459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effectLst/>
              </a:rPr>
              <a:t>C2</a:t>
            </a:r>
          </a:p>
        </p:txBody>
      </p:sp>
      <p:cxnSp>
        <p:nvCxnSpPr>
          <p:cNvPr id="52" name="Straight Arrow Connector 51"/>
          <p:cNvCxnSpPr>
            <a:endCxn id="47" idx="0"/>
          </p:cNvCxnSpPr>
          <p:nvPr/>
        </p:nvCxnSpPr>
        <p:spPr>
          <a:xfrm>
            <a:off x="5508723" y="2858202"/>
            <a:ext cx="312315" cy="130316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5943600" y="2848147"/>
            <a:ext cx="453173" cy="130475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H="1">
            <a:off x="6091243" y="2855702"/>
            <a:ext cx="1288196" cy="129106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3943105" y="4601112"/>
            <a:ext cx="46655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effectLst/>
              </a:rPr>
              <a:t>Component </a:t>
            </a:r>
            <a:r>
              <a:rPr lang="en-US" sz="1600" dirty="0">
                <a:effectLst/>
              </a:rPr>
              <a:t>2:satisfaction with pay</a:t>
            </a:r>
          </a:p>
          <a:p>
            <a:endParaRPr lang="en-US" sz="1600" dirty="0">
              <a:effectLst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332073" y="1070003"/>
            <a:ext cx="799273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0" dirty="0">
                <a:effectLst/>
                <a:latin typeface="+mn-lt"/>
              </a:rPr>
              <a:t>Obviously, a different equation, with different weights, would be used to compute subject scores on component 2 </a:t>
            </a:r>
            <a:endParaRPr lang="en-US" b="0" dirty="0">
              <a:latin typeface="+mn-l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97856" y="5295128"/>
            <a:ext cx="8316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effectLst/>
                <a:latin typeface="Courier10PitchBT" charset="0"/>
              </a:rPr>
              <a:t>C2</a:t>
            </a:r>
            <a:r>
              <a:rPr lang="en-US" sz="1400" dirty="0">
                <a:effectLst/>
                <a:latin typeface="Courier10PitchBT" charset="0"/>
              </a:rPr>
              <a:t> </a:t>
            </a:r>
            <a:r>
              <a:rPr lang="en-US" dirty="0">
                <a:effectLst/>
                <a:latin typeface="Courier10PitchBT" charset="0"/>
              </a:rPr>
              <a:t>=</a:t>
            </a:r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.02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(Q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1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)+</a:t>
            </a:r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.01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(Q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2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)+</a:t>
            </a:r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.03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(Q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3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)+</a:t>
            </a:r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.01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(Q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4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effectLst/>
                <a:latin typeface="Courier10PitchBT" charset="0"/>
              </a:rPr>
              <a:t>) </a:t>
            </a:r>
            <a:r>
              <a:rPr lang="en-US" dirty="0">
                <a:effectLst/>
                <a:latin typeface="Courier10PitchBT" charset="0"/>
              </a:rPr>
              <a:t>+</a:t>
            </a:r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.42</a:t>
            </a:r>
            <a:r>
              <a:rPr lang="en-US" dirty="0">
                <a:effectLst/>
                <a:latin typeface="Courier10PitchBT" charset="0"/>
              </a:rPr>
              <a:t>(Q</a:t>
            </a:r>
            <a:r>
              <a:rPr lang="en-US" sz="1400" dirty="0">
                <a:effectLst/>
                <a:latin typeface="Courier10PitchBT" charset="0"/>
              </a:rPr>
              <a:t>5</a:t>
            </a:r>
            <a:r>
              <a:rPr lang="en-US" dirty="0">
                <a:effectLst/>
                <a:latin typeface="Courier10PitchBT" charset="0"/>
              </a:rPr>
              <a:t>)+</a:t>
            </a:r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.45</a:t>
            </a:r>
            <a:r>
              <a:rPr lang="en-US" dirty="0">
                <a:effectLst/>
                <a:latin typeface="Courier10PitchBT" charset="0"/>
              </a:rPr>
              <a:t>(Q</a:t>
            </a:r>
            <a:r>
              <a:rPr lang="en-US" sz="1400" dirty="0">
                <a:effectLst/>
                <a:latin typeface="Courier10PitchBT" charset="0"/>
              </a:rPr>
              <a:t>6</a:t>
            </a:r>
            <a:r>
              <a:rPr lang="en-US" dirty="0">
                <a:effectLst/>
                <a:latin typeface="Courier10PitchBT" charset="0"/>
              </a:rPr>
              <a:t>)+</a:t>
            </a:r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.50</a:t>
            </a:r>
            <a:r>
              <a:rPr lang="en-US" dirty="0">
                <a:effectLst/>
                <a:latin typeface="Courier10PitchBT" charset="0"/>
              </a:rPr>
              <a:t>(Q</a:t>
            </a:r>
            <a:r>
              <a:rPr lang="en-US" sz="1400" dirty="0">
                <a:effectLst/>
                <a:latin typeface="Courier10PitchBT" charset="0"/>
              </a:rPr>
              <a:t>7</a:t>
            </a:r>
            <a:r>
              <a:rPr lang="en-US" dirty="0">
                <a:effectLst/>
                <a:latin typeface="Courier10PitchBT" charset="0"/>
              </a:rPr>
              <a:t>) </a:t>
            </a:r>
            <a:endParaRPr lang="en-US" dirty="0"/>
          </a:p>
        </p:txBody>
      </p:sp>
      <p:sp>
        <p:nvSpPr>
          <p:cNvPr id="81" name="Rectangle 80"/>
          <p:cNvSpPr/>
          <p:nvPr/>
        </p:nvSpPr>
        <p:spPr>
          <a:xfrm>
            <a:off x="5560306" y="2855969"/>
            <a:ext cx="5693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.42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97" name="Group 96"/>
          <p:cNvGrpSpPr/>
          <p:nvPr/>
        </p:nvGrpSpPr>
        <p:grpSpPr>
          <a:xfrm>
            <a:off x="1832642" y="2816027"/>
            <a:ext cx="5595746" cy="1345342"/>
            <a:chOff x="4697763" y="2791501"/>
            <a:chExt cx="5595746" cy="1345342"/>
          </a:xfrm>
        </p:grpSpPr>
        <p:cxnSp>
          <p:nvCxnSpPr>
            <p:cNvPr id="61" name="Straight Arrow Connector 60"/>
            <p:cNvCxnSpPr/>
            <p:nvPr/>
          </p:nvCxnSpPr>
          <p:spPr>
            <a:xfrm>
              <a:off x="5612894" y="2838748"/>
              <a:ext cx="2668648" cy="1298095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>
              <a:off x="6462237" y="2791501"/>
              <a:ext cx="1969299" cy="1318796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>
              <a:stCxn id="33" idx="2"/>
            </p:cNvCxnSpPr>
            <p:nvPr/>
          </p:nvCxnSpPr>
          <p:spPr>
            <a:xfrm>
              <a:off x="7438714" y="2820284"/>
              <a:ext cx="1129027" cy="1291068"/>
            </a:xfrm>
            <a:prstGeom prst="straightConnector1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Rectangle 78"/>
            <p:cNvSpPr/>
            <p:nvPr/>
          </p:nvSpPr>
          <p:spPr>
            <a:xfrm>
              <a:off x="9105786" y="2833878"/>
              <a:ext cx="56938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  <a:effectLst/>
                  <a:latin typeface="Courier10PitchBT" charset="0"/>
                </a:rPr>
                <a:t>.45</a:t>
              </a:r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9724122" y="3118210"/>
              <a:ext cx="56938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>
                  <a:solidFill>
                    <a:srgbClr val="FF0000"/>
                  </a:solidFill>
                  <a:effectLst/>
                  <a:latin typeface="Courier10PitchBT" charset="0"/>
                </a:rPr>
                <a:t>.50</a:t>
              </a:r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4697763" y="2997569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b="0" dirty="0">
                  <a:solidFill>
                    <a:srgbClr val="FF0000"/>
                  </a:solidFill>
                  <a:effectLst/>
                  <a:latin typeface="Courier10PitchBT" charset="0"/>
                </a:rPr>
                <a:t>.02</a:t>
              </a:r>
              <a:endParaRPr lang="en-US" sz="1800" b="0" dirty="0">
                <a:solidFill>
                  <a:srgbClr val="FF0000"/>
                </a:solidFill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5451321" y="2830892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b="0">
                  <a:solidFill>
                    <a:srgbClr val="FF0000"/>
                  </a:solidFill>
                  <a:effectLst/>
                  <a:latin typeface="Courier10PitchBT" charset="0"/>
                </a:rPr>
                <a:t>.01</a:t>
              </a:r>
              <a:endParaRPr lang="en-US" sz="1800" b="0" dirty="0">
                <a:solidFill>
                  <a:srgbClr val="FF0000"/>
                </a:solidFill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6335020" y="2847250"/>
              <a:ext cx="47320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b="0">
                  <a:solidFill>
                    <a:srgbClr val="FF0000"/>
                  </a:solidFill>
                  <a:effectLst/>
                  <a:latin typeface="Courier10PitchBT" charset="0"/>
                </a:rPr>
                <a:t>.03</a:t>
              </a:r>
              <a:endParaRPr lang="en-US" sz="1800" b="0" dirty="0">
                <a:solidFill>
                  <a:srgbClr val="FF0000"/>
                </a:solidFill>
              </a:endParaRPr>
            </a:p>
          </p:txBody>
        </p:sp>
      </p:grpSp>
      <p:sp>
        <p:nvSpPr>
          <p:cNvPr id="95" name="Rectangle 94"/>
          <p:cNvSpPr/>
          <p:nvPr/>
        </p:nvSpPr>
        <p:spPr>
          <a:xfrm>
            <a:off x="416660" y="6158421"/>
            <a:ext cx="41651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effectLst/>
                <a:latin typeface="Times" charset="0"/>
              </a:rPr>
              <a:t>Questions 1– 4: small weights because they assess supervision 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5421526" y="6035310"/>
            <a:ext cx="287494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effectLst/>
                <a:latin typeface="Times" charset="0"/>
              </a:rPr>
              <a:t>Questions 5 –7: large weights</a:t>
            </a:r>
          </a:p>
          <a:p>
            <a:r>
              <a:rPr lang="en-US" sz="1600" dirty="0">
                <a:effectLst/>
                <a:latin typeface="Times" charset="0"/>
              </a:rPr>
              <a:t>since they assess pay </a:t>
            </a:r>
            <a:endParaRPr lang="en-US" sz="1600" dirty="0"/>
          </a:p>
        </p:txBody>
      </p:sp>
      <p:cxnSp>
        <p:nvCxnSpPr>
          <p:cNvPr id="49" name="Straight Arrow Connector 48"/>
          <p:cNvCxnSpPr>
            <a:stCxn id="30" idx="2"/>
          </p:cNvCxnSpPr>
          <p:nvPr/>
        </p:nvCxnSpPr>
        <p:spPr>
          <a:xfrm>
            <a:off x="1785943" y="2849573"/>
            <a:ext cx="3556008" cy="1398756"/>
          </a:xfrm>
          <a:prstGeom prst="straightConnector1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4307084" y="2871776"/>
            <a:ext cx="4732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rgbClr val="FF0000"/>
                </a:solidFill>
                <a:effectLst/>
                <a:latin typeface="Courier10PitchBT" charset="0"/>
              </a:rPr>
              <a:t>.01</a:t>
            </a:r>
            <a:endParaRPr lang="en-US" sz="1800" b="0" dirty="0">
              <a:solidFill>
                <a:srgbClr val="FF0000"/>
              </a:solidFill>
            </a:endParaRPr>
          </a:p>
        </p:txBody>
      </p:sp>
      <p:sp>
        <p:nvSpPr>
          <p:cNvPr id="56" name="Title 2"/>
          <p:cNvSpPr>
            <a:spLocks noGrp="1"/>
          </p:cNvSpPr>
          <p:nvPr>
            <p:ph type="title"/>
          </p:nvPr>
        </p:nvSpPr>
        <p:spPr>
          <a:xfrm>
            <a:off x="273326" y="189878"/>
            <a:ext cx="7500665" cy="648072"/>
          </a:xfrm>
        </p:spPr>
        <p:txBody>
          <a:bodyPr/>
          <a:lstStyle/>
          <a:p>
            <a:r>
              <a:rPr lang="en-US" dirty="0"/>
              <a:t>What is a </a:t>
            </a:r>
            <a:r>
              <a:rPr lang="en-US"/>
              <a:t>principal component?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106771" y="3020223"/>
            <a:ext cx="12449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Weights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29171" y="4847333"/>
            <a:ext cx="913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effectLst/>
                <a:latin typeface="Courier10PitchBT" charset="0"/>
              </a:rPr>
              <a:t>Score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0728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25450" y="1859775"/>
            <a:ext cx="8381487" cy="1253029"/>
          </a:xfrm>
          <a:prstGeom prst="rect">
            <a:avLst/>
          </a:prstGeom>
          <a:noFill/>
          <a:ln w="19050">
            <a:solidFill>
              <a:srgbClr val="02134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49250" y="772002"/>
            <a:ext cx="8445500" cy="5857398"/>
          </a:xfrm>
        </p:spPr>
        <p:txBody>
          <a:bodyPr>
            <a:normAutofit/>
          </a:bodyPr>
          <a:lstStyle/>
          <a:p>
            <a:r>
              <a:rPr lang="en-US" dirty="0"/>
              <a:t>In reality, the number of components extracted in PCA is equal to the number of original variables (7 in our example).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each employee, we can calculate a score on a given principal component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(so each person has 7 scores, score of supervision, pay, …) </a:t>
            </a:r>
          </a:p>
          <a:p>
            <a:r>
              <a:rPr lang="en-US" dirty="0"/>
              <a:t>In most cases, only the first few components account for meaningful amounts of variance, so only these first few components are retained.</a:t>
            </a:r>
          </a:p>
          <a:p>
            <a:r>
              <a:rPr lang="en-US" dirty="0"/>
              <a:t>You would assume that the remaining 5 components accounted for only trivial amounts of variance. 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35345" y="2259885"/>
            <a:ext cx="80083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C</a:t>
            </a:r>
            <a:r>
              <a:rPr lang="pl-PL" sz="2000" b="0" baseline="-25000" dirty="0">
                <a:solidFill>
                  <a:srgbClr val="111111"/>
                </a:solidFill>
                <a:effectLst/>
                <a:latin typeface="Trebuchet MS" charset="0"/>
              </a:rPr>
              <a:t>i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 = </a:t>
            </a:r>
            <a:r>
              <a:rPr lang="pl-PL" sz="2000" b="0" dirty="0">
                <a:solidFill>
                  <a:srgbClr val="FF0000"/>
                </a:solidFill>
                <a:effectLst/>
                <a:latin typeface="Trebuchet MS" charset="0"/>
              </a:rPr>
              <a:t>w</a:t>
            </a:r>
            <a:r>
              <a:rPr lang="pl-PL" sz="2000" b="0" baseline="-25000" dirty="0">
                <a:solidFill>
                  <a:srgbClr val="FF0000"/>
                </a:solidFill>
                <a:effectLst/>
                <a:latin typeface="Trebuchet MS" charset="0"/>
              </a:rPr>
              <a:t>1i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(Q</a:t>
            </a:r>
            <a:r>
              <a:rPr lang="pl-PL" sz="2000" b="0" baseline="-25000" dirty="0">
                <a:solidFill>
                  <a:srgbClr val="111111"/>
                </a:solidFill>
                <a:effectLst/>
                <a:latin typeface="Trebuchet MS" charset="0"/>
              </a:rPr>
              <a:t>1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) + </a:t>
            </a:r>
            <a:r>
              <a:rPr lang="pl-PL" sz="2000" b="0" dirty="0">
                <a:solidFill>
                  <a:srgbClr val="FF0000"/>
                </a:solidFill>
                <a:effectLst/>
                <a:latin typeface="Trebuchet MS" charset="0"/>
              </a:rPr>
              <a:t>w</a:t>
            </a:r>
            <a:r>
              <a:rPr lang="pl-PL" sz="2000" b="0" baseline="-25000" dirty="0">
                <a:solidFill>
                  <a:srgbClr val="FF0000"/>
                </a:solidFill>
                <a:effectLst/>
                <a:latin typeface="Trebuchet MS" charset="0"/>
              </a:rPr>
              <a:t>2i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(Q</a:t>
            </a:r>
            <a:r>
              <a:rPr lang="pl-PL" sz="2000" b="0" baseline="-25000" dirty="0">
                <a:solidFill>
                  <a:srgbClr val="111111"/>
                </a:solidFill>
                <a:effectLst/>
                <a:latin typeface="Trebuchet MS" charset="0"/>
              </a:rPr>
              <a:t>2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) + </a:t>
            </a:r>
            <a:r>
              <a:rPr lang="pl-PL" sz="2000" b="0" dirty="0">
                <a:solidFill>
                  <a:srgbClr val="FF0000"/>
                </a:solidFill>
                <a:effectLst/>
                <a:latin typeface="Trebuchet MS" charset="0"/>
              </a:rPr>
              <a:t>w</a:t>
            </a:r>
            <a:r>
              <a:rPr lang="pl-PL" sz="2000" b="0" baseline="-25000" dirty="0">
                <a:solidFill>
                  <a:srgbClr val="FF0000"/>
                </a:solidFill>
                <a:effectLst/>
                <a:latin typeface="Trebuchet MS" charset="0"/>
              </a:rPr>
              <a:t>3i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(Q</a:t>
            </a:r>
            <a:r>
              <a:rPr lang="pl-PL" sz="2000" b="0" baseline="-25000" dirty="0">
                <a:solidFill>
                  <a:srgbClr val="111111"/>
                </a:solidFill>
                <a:effectLst/>
                <a:latin typeface="Trebuchet MS" charset="0"/>
              </a:rPr>
              <a:t>3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) + </a:t>
            </a:r>
            <a:r>
              <a:rPr lang="pl-PL" sz="2000" b="0" dirty="0">
                <a:solidFill>
                  <a:srgbClr val="FF0000"/>
                </a:solidFill>
                <a:effectLst/>
                <a:latin typeface="Trebuchet MS" charset="0"/>
              </a:rPr>
              <a:t>w</a:t>
            </a:r>
            <a:r>
              <a:rPr lang="pl-PL" sz="2000" b="0" baseline="-25000" dirty="0">
                <a:solidFill>
                  <a:srgbClr val="FF0000"/>
                </a:solidFill>
                <a:effectLst/>
                <a:latin typeface="Trebuchet MS" charset="0"/>
              </a:rPr>
              <a:t>4i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(Q</a:t>
            </a:r>
            <a:r>
              <a:rPr lang="pl-PL" sz="2000" b="0" baseline="-25000" dirty="0">
                <a:solidFill>
                  <a:srgbClr val="111111"/>
                </a:solidFill>
                <a:effectLst/>
                <a:latin typeface="Trebuchet MS" charset="0"/>
              </a:rPr>
              <a:t>4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)+ </a:t>
            </a:r>
            <a:r>
              <a:rPr lang="pl-PL" sz="2000" b="0" dirty="0">
                <a:solidFill>
                  <a:srgbClr val="FF0000"/>
                </a:solidFill>
                <a:effectLst/>
                <a:latin typeface="Trebuchet MS" charset="0"/>
              </a:rPr>
              <a:t>w</a:t>
            </a:r>
            <a:r>
              <a:rPr lang="pl-PL" sz="2000" b="0" baseline="-25000" dirty="0">
                <a:solidFill>
                  <a:srgbClr val="FF0000"/>
                </a:solidFill>
                <a:effectLst/>
                <a:latin typeface="Trebuchet MS" charset="0"/>
              </a:rPr>
              <a:t>5i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(Q</a:t>
            </a:r>
            <a:r>
              <a:rPr lang="pl-PL" sz="2000" b="0" baseline="-25000" dirty="0">
                <a:solidFill>
                  <a:srgbClr val="111111"/>
                </a:solidFill>
                <a:effectLst/>
                <a:latin typeface="Trebuchet MS" charset="0"/>
              </a:rPr>
              <a:t>5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) + </a:t>
            </a:r>
            <a:r>
              <a:rPr lang="pl-PL" sz="2000" b="0" dirty="0">
                <a:solidFill>
                  <a:srgbClr val="FF0000"/>
                </a:solidFill>
                <a:effectLst/>
                <a:latin typeface="Trebuchet MS" charset="0"/>
              </a:rPr>
              <a:t>w</a:t>
            </a:r>
            <a:r>
              <a:rPr lang="pl-PL" sz="2000" b="0" baseline="-25000" dirty="0">
                <a:solidFill>
                  <a:srgbClr val="FF0000"/>
                </a:solidFill>
                <a:effectLst/>
                <a:latin typeface="Trebuchet MS" charset="0"/>
              </a:rPr>
              <a:t>6i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(Q</a:t>
            </a:r>
            <a:r>
              <a:rPr lang="pl-PL" sz="2000" b="0" baseline="-25000" dirty="0">
                <a:solidFill>
                  <a:srgbClr val="111111"/>
                </a:solidFill>
                <a:effectLst/>
                <a:latin typeface="Trebuchet MS" charset="0"/>
              </a:rPr>
              <a:t>6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) + </a:t>
            </a:r>
            <a:r>
              <a:rPr lang="pl-PL" sz="2000" b="0" dirty="0">
                <a:solidFill>
                  <a:srgbClr val="FF0000"/>
                </a:solidFill>
                <a:effectLst/>
                <a:latin typeface="Trebuchet MS" charset="0"/>
              </a:rPr>
              <a:t>w</a:t>
            </a:r>
            <a:r>
              <a:rPr lang="pl-PL" sz="2000" b="0" baseline="-25000" dirty="0">
                <a:solidFill>
                  <a:srgbClr val="FF0000"/>
                </a:solidFill>
                <a:effectLst/>
                <a:latin typeface="Trebuchet MS" charset="0"/>
              </a:rPr>
              <a:t>7i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(Q</a:t>
            </a:r>
            <a:r>
              <a:rPr lang="pl-PL" sz="2000" b="0" baseline="-25000" dirty="0">
                <a:solidFill>
                  <a:srgbClr val="111111"/>
                </a:solidFill>
                <a:effectLst/>
                <a:latin typeface="Trebuchet MS" charset="0"/>
              </a:rPr>
              <a:t>7</a:t>
            </a:r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) 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7605250" y="2712694"/>
            <a:ext cx="1189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b="0" dirty="0">
                <a:solidFill>
                  <a:srgbClr val="111111"/>
                </a:solidFill>
                <a:effectLst/>
                <a:latin typeface="Trebuchet MS" charset="0"/>
              </a:rPr>
              <a:t>i =1,…,7</a:t>
            </a:r>
            <a:endParaRPr lang="en-US" sz="2000" dirty="0"/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273326" y="189878"/>
            <a:ext cx="7500665" cy="648072"/>
          </a:xfrm>
        </p:spPr>
        <p:txBody>
          <a:bodyPr/>
          <a:lstStyle/>
          <a:p>
            <a:r>
              <a:rPr lang="en-US" dirty="0"/>
              <a:t>What is a </a:t>
            </a:r>
            <a:r>
              <a:rPr lang="en-US"/>
              <a:t>principal component?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262875" y="1834375"/>
            <a:ext cx="25431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effectLst/>
                <a:latin typeface="Times" charset="0"/>
              </a:rPr>
              <a:t>Score of component </a:t>
            </a:r>
            <a:r>
              <a:rPr lang="en-US" sz="2000" dirty="0" err="1">
                <a:effectLst/>
                <a:latin typeface="Times" charset="0"/>
              </a:rPr>
              <a:t>i</a:t>
            </a:r>
            <a:r>
              <a:rPr lang="en-US" sz="2000" dirty="0">
                <a:effectLst/>
                <a:latin typeface="Times" charset="0"/>
              </a:rPr>
              <a:t> </a:t>
            </a:r>
            <a:endParaRPr lang="en-US" sz="2000" dirty="0"/>
          </a:p>
        </p:txBody>
      </p:sp>
      <p:sp>
        <p:nvSpPr>
          <p:cNvPr id="9" name="Rectangle 8"/>
          <p:cNvSpPr/>
          <p:nvPr/>
        </p:nvSpPr>
        <p:spPr>
          <a:xfrm>
            <a:off x="717000" y="1828998"/>
            <a:ext cx="9133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effectLst/>
                <a:latin typeface="Courier10PitchBT" charset="0"/>
              </a:rPr>
              <a:t>Score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262875" y="2677488"/>
            <a:ext cx="12449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Weights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386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 Reduction </a:t>
            </a:r>
          </a:p>
        </p:txBody>
      </p:sp>
      <p:pic>
        <p:nvPicPr>
          <p:cNvPr id="1026" name="Picture 2" descr="A big picture of the idea of PCA algorithm.">
            <a:extLst>
              <a:ext uri="{FF2B5EF4-FFF2-40B4-BE49-F238E27FC236}">
                <a16:creationId xmlns:a16="http://schemas.microsoft.com/office/drawing/2014/main" id="{E720A565-173E-6644-B38F-6B5ACA9915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86992" y="1748412"/>
            <a:ext cx="1822999" cy="4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A big picture of the idea of PCA algorithm.">
            <a:extLst>
              <a:ext uri="{FF2B5EF4-FFF2-40B4-BE49-F238E27FC236}">
                <a16:creationId xmlns:a16="http://schemas.microsoft.com/office/drawing/2014/main" id="{7EB3C247-6FDB-7041-87D4-9CF03CC0A5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734011" y="1890346"/>
            <a:ext cx="1004391" cy="4012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CD16A6-4AAF-1C43-8CAC-4FD0C3D49A1C}"/>
              </a:ext>
            </a:extLst>
          </p:cNvPr>
          <p:cNvSpPr txBox="1"/>
          <p:nvPr/>
        </p:nvSpPr>
        <p:spPr>
          <a:xfrm>
            <a:off x="866853" y="1409858"/>
            <a:ext cx="121721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>
                <a:effectLst/>
                <a:latin typeface="+mj-lt"/>
              </a:rPr>
              <a:t>Raw data</a:t>
            </a:r>
            <a:endParaRPr lang="en-US" sz="1600" dirty="0">
              <a:effectLst/>
              <a:latin typeface="+mj-lt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BB7119-89DC-7C48-8D66-CE8E6989C040}"/>
              </a:ext>
            </a:extLst>
          </p:cNvPr>
          <p:cNvSpPr/>
          <p:nvPr/>
        </p:nvSpPr>
        <p:spPr>
          <a:xfrm>
            <a:off x="6873576" y="1508266"/>
            <a:ext cx="7252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dirty="0">
                <a:effectLst/>
                <a:latin typeface="+mj-lt"/>
              </a:rPr>
              <a:t>Scores</a:t>
            </a:r>
            <a:endParaRPr lang="en-US" sz="1600" b="0" dirty="0">
              <a:latin typeface="+mj-lt"/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0A9DA268-35A2-984E-BCB0-5AD812E3C917}"/>
              </a:ext>
            </a:extLst>
          </p:cNvPr>
          <p:cNvSpPr/>
          <p:nvPr/>
        </p:nvSpPr>
        <p:spPr>
          <a:xfrm>
            <a:off x="4006076" y="3429000"/>
            <a:ext cx="853576" cy="36203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B85C2BB-0F1E-CC47-AC13-4239EE0FA74A}"/>
              </a:ext>
            </a:extLst>
          </p:cNvPr>
          <p:cNvSpPr/>
          <p:nvPr/>
        </p:nvSpPr>
        <p:spPr>
          <a:xfrm>
            <a:off x="3695322" y="2080568"/>
            <a:ext cx="14750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Weights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1BC5ED1-187B-8B49-A8D4-41C46ADFF7AB}"/>
              </a:ext>
            </a:extLst>
          </p:cNvPr>
          <p:cNvSpPr/>
          <p:nvPr/>
        </p:nvSpPr>
        <p:spPr>
          <a:xfrm>
            <a:off x="2909061" y="2477578"/>
            <a:ext cx="33258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w</a:t>
            </a:r>
            <a:r>
              <a:rPr lang="pl-PL" b="0" baseline="-25000" dirty="0">
                <a:solidFill>
                  <a:srgbClr val="FF0000"/>
                </a:solidFill>
                <a:effectLst/>
                <a:latin typeface="Trebuchet MS" charset="0"/>
              </a:rPr>
              <a:t>11,</a:t>
            </a:r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 w</a:t>
            </a:r>
            <a:r>
              <a:rPr lang="pl-PL" b="0" baseline="-25000" dirty="0">
                <a:solidFill>
                  <a:srgbClr val="FF0000"/>
                </a:solidFill>
                <a:effectLst/>
                <a:latin typeface="Trebuchet MS" charset="0"/>
              </a:rPr>
              <a:t>21</a:t>
            </a:r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, w</a:t>
            </a:r>
            <a:r>
              <a:rPr lang="pl-PL" b="0" baseline="-25000" dirty="0">
                <a:solidFill>
                  <a:srgbClr val="FF0000"/>
                </a:solidFill>
                <a:effectLst/>
                <a:latin typeface="Trebuchet MS" charset="0"/>
              </a:rPr>
              <a:t>31</a:t>
            </a:r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 , w</a:t>
            </a:r>
            <a:r>
              <a:rPr lang="pl-PL" b="0" baseline="-25000" dirty="0">
                <a:solidFill>
                  <a:srgbClr val="FF0000"/>
                </a:solidFill>
                <a:effectLst/>
                <a:latin typeface="Trebuchet MS" charset="0"/>
              </a:rPr>
              <a:t>41</a:t>
            </a:r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, w</a:t>
            </a:r>
            <a:r>
              <a:rPr lang="pl-PL" b="0" baseline="-25000" dirty="0">
                <a:solidFill>
                  <a:srgbClr val="FF0000"/>
                </a:solidFill>
                <a:effectLst/>
                <a:latin typeface="Trebuchet MS" charset="0"/>
              </a:rPr>
              <a:t>51</a:t>
            </a:r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6FFA41F-2414-7C43-97C8-F6CD52EAF2D7}"/>
              </a:ext>
            </a:extLst>
          </p:cNvPr>
          <p:cNvSpPr/>
          <p:nvPr/>
        </p:nvSpPr>
        <p:spPr>
          <a:xfrm>
            <a:off x="6846716" y="1883419"/>
            <a:ext cx="394594" cy="4012816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098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 Reduction </a:t>
            </a:r>
          </a:p>
        </p:txBody>
      </p:sp>
      <p:pic>
        <p:nvPicPr>
          <p:cNvPr id="1026" name="Picture 2" descr="A big picture of the idea of PCA algorithm.">
            <a:extLst>
              <a:ext uri="{FF2B5EF4-FFF2-40B4-BE49-F238E27FC236}">
                <a16:creationId xmlns:a16="http://schemas.microsoft.com/office/drawing/2014/main" id="{E720A565-173E-6644-B38F-6B5ACA9915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86992" y="1748412"/>
            <a:ext cx="1822999" cy="4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A big picture of the idea of PCA algorithm.">
            <a:extLst>
              <a:ext uri="{FF2B5EF4-FFF2-40B4-BE49-F238E27FC236}">
                <a16:creationId xmlns:a16="http://schemas.microsoft.com/office/drawing/2014/main" id="{7EB3C247-6FDB-7041-87D4-9CF03CC0A5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734011" y="1890346"/>
            <a:ext cx="1004391" cy="4012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CD16A6-4AAF-1C43-8CAC-4FD0C3D49A1C}"/>
              </a:ext>
            </a:extLst>
          </p:cNvPr>
          <p:cNvSpPr txBox="1"/>
          <p:nvPr/>
        </p:nvSpPr>
        <p:spPr>
          <a:xfrm>
            <a:off x="866853" y="1409858"/>
            <a:ext cx="121721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>
                <a:effectLst/>
                <a:latin typeface="+mj-lt"/>
              </a:rPr>
              <a:t>Raw data</a:t>
            </a:r>
            <a:endParaRPr lang="en-US" sz="1600" dirty="0">
              <a:effectLst/>
              <a:latin typeface="+mj-lt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BB7119-89DC-7C48-8D66-CE8E6989C040}"/>
              </a:ext>
            </a:extLst>
          </p:cNvPr>
          <p:cNvSpPr/>
          <p:nvPr/>
        </p:nvSpPr>
        <p:spPr>
          <a:xfrm>
            <a:off x="6873576" y="1508266"/>
            <a:ext cx="7252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dirty="0">
                <a:effectLst/>
                <a:latin typeface="+mj-lt"/>
              </a:rPr>
              <a:t>Scores</a:t>
            </a:r>
            <a:endParaRPr lang="en-US" sz="1600" b="0" dirty="0">
              <a:latin typeface="+mj-lt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B85C2BB-0F1E-CC47-AC13-4239EE0FA74A}"/>
              </a:ext>
            </a:extLst>
          </p:cNvPr>
          <p:cNvSpPr/>
          <p:nvPr/>
        </p:nvSpPr>
        <p:spPr>
          <a:xfrm>
            <a:off x="3695322" y="2080568"/>
            <a:ext cx="14750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effectLst/>
                <a:latin typeface="Courier10PitchBT" charset="0"/>
              </a:rPr>
              <a:t>Weights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F1B6316-B139-F74B-8EA7-6221F53F8E57}"/>
              </a:ext>
            </a:extLst>
          </p:cNvPr>
          <p:cNvSpPr/>
          <p:nvPr/>
        </p:nvSpPr>
        <p:spPr>
          <a:xfrm>
            <a:off x="2909060" y="3939340"/>
            <a:ext cx="33258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w</a:t>
            </a:r>
            <a:r>
              <a:rPr lang="pl-PL" b="0" baseline="-25000" dirty="0">
                <a:solidFill>
                  <a:srgbClr val="FF0000"/>
                </a:solidFill>
                <a:effectLst/>
                <a:latin typeface="Trebuchet MS" charset="0"/>
              </a:rPr>
              <a:t>12,</a:t>
            </a:r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 w</a:t>
            </a:r>
            <a:r>
              <a:rPr lang="pl-PL" b="0" baseline="-25000" dirty="0">
                <a:solidFill>
                  <a:srgbClr val="FF0000"/>
                </a:solidFill>
                <a:effectLst/>
                <a:latin typeface="Trebuchet MS" charset="0"/>
              </a:rPr>
              <a:t>22</a:t>
            </a:r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, w</a:t>
            </a:r>
            <a:r>
              <a:rPr lang="pl-PL" b="0" baseline="-25000" dirty="0">
                <a:solidFill>
                  <a:srgbClr val="FF0000"/>
                </a:solidFill>
                <a:effectLst/>
                <a:latin typeface="Trebuchet MS" charset="0"/>
              </a:rPr>
              <a:t>32</a:t>
            </a:r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 , w</a:t>
            </a:r>
            <a:r>
              <a:rPr lang="pl-PL" b="0" baseline="-25000" dirty="0">
                <a:solidFill>
                  <a:srgbClr val="FF0000"/>
                </a:solidFill>
                <a:effectLst/>
                <a:latin typeface="Trebuchet MS" charset="0"/>
              </a:rPr>
              <a:t>42</a:t>
            </a:r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, w</a:t>
            </a:r>
            <a:r>
              <a:rPr lang="pl-PL" b="0" baseline="-25000" dirty="0">
                <a:solidFill>
                  <a:srgbClr val="FF0000"/>
                </a:solidFill>
                <a:effectLst/>
                <a:latin typeface="Trebuchet MS" charset="0"/>
              </a:rPr>
              <a:t>52</a:t>
            </a:r>
            <a:r>
              <a:rPr lang="pl-PL" b="0" dirty="0">
                <a:solidFill>
                  <a:srgbClr val="FF0000"/>
                </a:solidFill>
                <a:effectLst/>
                <a:latin typeface="Trebuchet MS" charset="0"/>
              </a:rPr>
              <a:t>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8C99B81-9712-3A48-BBF9-0855BE0A7465}"/>
              </a:ext>
            </a:extLst>
          </p:cNvPr>
          <p:cNvSpPr/>
          <p:nvPr/>
        </p:nvSpPr>
        <p:spPr>
          <a:xfrm>
            <a:off x="4006076" y="3429000"/>
            <a:ext cx="853576" cy="36203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F4B6AE4-1122-3749-8766-816AA4816B25}"/>
              </a:ext>
            </a:extLst>
          </p:cNvPr>
          <p:cNvSpPr/>
          <p:nvPr/>
        </p:nvSpPr>
        <p:spPr>
          <a:xfrm>
            <a:off x="7236206" y="1872451"/>
            <a:ext cx="394594" cy="4012816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731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49250" y="1191103"/>
            <a:ext cx="8608770" cy="5044597"/>
          </a:xfrm>
        </p:spPr>
        <p:txBody>
          <a:bodyPr/>
          <a:lstStyle/>
          <a:p>
            <a:r>
              <a:rPr lang="en-US" dirty="0"/>
              <a:t>The first component accounts for a </a:t>
            </a:r>
            <a:r>
              <a:rPr lang="en-US" b="1" dirty="0"/>
              <a:t>maximal</a:t>
            </a:r>
            <a:r>
              <a:rPr lang="en-US" dirty="0"/>
              <a:t> amount of total </a:t>
            </a:r>
            <a:r>
              <a:rPr lang="en-US" b="1" dirty="0"/>
              <a:t>variance</a:t>
            </a:r>
            <a:r>
              <a:rPr lang="en-US" dirty="0"/>
              <a:t> in the original variables </a:t>
            </a:r>
          </a:p>
          <a:p>
            <a:r>
              <a:rPr lang="en-US" dirty="0"/>
              <a:t>The second component extracted will have two important characteristics: </a:t>
            </a:r>
          </a:p>
          <a:p>
            <a:pPr lvl="1"/>
            <a:r>
              <a:rPr lang="en-US" dirty="0"/>
              <a:t>It will account for a </a:t>
            </a:r>
            <a:r>
              <a:rPr lang="en-US" b="1" dirty="0"/>
              <a:t>maximal</a:t>
            </a:r>
            <a:r>
              <a:rPr lang="en-US" dirty="0"/>
              <a:t> amount of variance in the data set that was </a:t>
            </a:r>
            <a:r>
              <a:rPr lang="en-US" u="sng" dirty="0"/>
              <a:t>not accounted </a:t>
            </a:r>
            <a:r>
              <a:rPr lang="en-US" dirty="0"/>
              <a:t>for by the first component. </a:t>
            </a:r>
          </a:p>
          <a:p>
            <a:pPr lvl="1"/>
            <a:r>
              <a:rPr lang="en-US" dirty="0"/>
              <a:t>It will be </a:t>
            </a:r>
            <a:r>
              <a:rPr lang="en-US" b="1" i="1" dirty="0"/>
              <a:t>uncorrelated</a:t>
            </a:r>
            <a:r>
              <a:rPr lang="en-US" i="1" dirty="0"/>
              <a:t> </a:t>
            </a:r>
            <a:r>
              <a:rPr lang="en-US" dirty="0"/>
              <a:t>with the first component </a:t>
            </a:r>
          </a:p>
          <a:p>
            <a:r>
              <a:rPr lang="en-US" dirty="0"/>
              <a:t>The remaining components display the same two characteristics: </a:t>
            </a:r>
          </a:p>
          <a:p>
            <a:pPr lvl="1"/>
            <a:r>
              <a:rPr lang="en-US" dirty="0"/>
              <a:t>Each component accounts for a </a:t>
            </a:r>
            <a:r>
              <a:rPr lang="en-US" b="1" dirty="0"/>
              <a:t>maximal </a:t>
            </a:r>
            <a:r>
              <a:rPr lang="en-US" dirty="0"/>
              <a:t>amount of variance that was </a:t>
            </a:r>
            <a:r>
              <a:rPr lang="en-US" u="sng" dirty="0"/>
              <a:t>not accounted </a:t>
            </a:r>
            <a:r>
              <a:rPr lang="en-US" dirty="0"/>
              <a:t>for by the preceding components.</a:t>
            </a:r>
          </a:p>
          <a:p>
            <a:pPr lvl="1"/>
            <a:r>
              <a:rPr lang="en-US" dirty="0"/>
              <a:t>It is </a:t>
            </a:r>
            <a:r>
              <a:rPr lang="en-US" b="1" dirty="0"/>
              <a:t>uncorrelated</a:t>
            </a:r>
            <a:r>
              <a:rPr lang="en-US" dirty="0"/>
              <a:t> with all of the preceding components 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Principal Components </a:t>
            </a:r>
          </a:p>
        </p:txBody>
      </p:sp>
    </p:spTree>
    <p:extLst>
      <p:ext uri="{BB962C8B-B14F-4D97-AF65-F5344CB8AC3E}">
        <p14:creationId xmlns:p14="http://schemas.microsoft.com/office/powerpoint/2010/main" val="1934502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1353D2-3FA6-8C41-B34D-DB363A1D9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7544" y="2487744"/>
            <a:ext cx="5916296" cy="1049392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Group Discussion #3</a:t>
            </a:r>
            <a:br>
              <a:rPr lang="en-US" dirty="0">
                <a:solidFill>
                  <a:srgbClr val="0070C0"/>
                </a:solidFill>
              </a:rPr>
            </a:b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26515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1353D2-3FA6-8C41-B34D-DB363A1D9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384" y="2904304"/>
            <a:ext cx="8730616" cy="1049392"/>
          </a:xfrm>
        </p:spPr>
        <p:txBody>
          <a:bodyPr/>
          <a:lstStyle/>
          <a:p>
            <a:r>
              <a:rPr lang="en-US" dirty="0"/>
              <a:t>Module 2: How to use PCA in regression (with R example)</a:t>
            </a:r>
            <a:br>
              <a:rPr lang="en-US" dirty="0"/>
            </a:b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84802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Principal</a:t>
            </a:r>
            <a:r>
              <a:rPr lang="zh-CN" altLang="en-US" dirty="0"/>
              <a:t> </a:t>
            </a:r>
            <a:r>
              <a:rPr lang="en-US" altLang="zh-CN" dirty="0"/>
              <a:t>Components</a:t>
            </a:r>
            <a:r>
              <a:rPr lang="zh-CN" altLang="en-US" dirty="0"/>
              <a:t> </a:t>
            </a:r>
            <a:r>
              <a:rPr lang="en-US" altLang="zh-CN" dirty="0"/>
              <a:t>Regression (PCR)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91939" y="2068884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701577" y="2064121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612799" y="2068884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579589" y="2064121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562373" y="2064962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500587" y="2060199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440385" y="2050674"/>
            <a:ext cx="742950" cy="35718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59541" y="2073795"/>
            <a:ext cx="434734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effectLst/>
              </a:rPr>
              <a:t>V</a:t>
            </a:r>
            <a:r>
              <a:rPr lang="en-US" sz="1600" dirty="0">
                <a:effectLst/>
              </a:rPr>
              <a:t>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854892" y="2083320"/>
            <a:ext cx="434734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effectLst/>
              </a:rPr>
              <a:t>V</a:t>
            </a:r>
            <a:r>
              <a:rPr lang="en-US" sz="1600" dirty="0">
                <a:effectLst/>
              </a:rPr>
              <a:t>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2769291" y="2083320"/>
            <a:ext cx="434734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effectLst/>
              </a:rPr>
              <a:t>V</a:t>
            </a:r>
            <a:r>
              <a:rPr lang="en-US" sz="1600" dirty="0">
                <a:effectLst/>
              </a:rPr>
              <a:t>3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744810" y="2083320"/>
            <a:ext cx="434734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effectLst/>
              </a:rPr>
              <a:t>V</a:t>
            </a:r>
            <a:r>
              <a:rPr lang="en-US" sz="1600" dirty="0">
                <a:effectLst/>
              </a:rPr>
              <a:t>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5678713" y="2084160"/>
            <a:ext cx="537263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effectLst/>
              </a:rPr>
              <a:t>V11</a:t>
            </a:r>
            <a:endParaRPr lang="en-US" sz="1600" dirty="0">
              <a:effectLst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602162" y="2088358"/>
            <a:ext cx="548548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effectLst/>
              </a:rPr>
              <a:t>V12</a:t>
            </a:r>
            <a:endParaRPr lang="en-US" sz="1600" dirty="0">
              <a:effectLst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529666" y="2069725"/>
            <a:ext cx="548548" cy="33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none">
            <a:spAutoFit/>
          </a:bodyPr>
          <a:lstStyle/>
          <a:p>
            <a:pPr algn="ctr"/>
            <a:r>
              <a:rPr lang="en-US" altLang="zh-CN" sz="1600" dirty="0">
                <a:effectLst/>
              </a:rPr>
              <a:t>V13</a:t>
            </a:r>
            <a:endParaRPr lang="en-US" sz="1600" dirty="0">
              <a:effectLst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227830" y="2933092"/>
            <a:ext cx="742950" cy="357188"/>
          </a:xfrm>
          <a:prstGeom prst="rect">
            <a:avLst/>
          </a:prstGeom>
          <a:solidFill>
            <a:srgbClr val="FF0000">
              <a:alpha val="34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389821" y="2938003"/>
            <a:ext cx="4459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effectLst/>
              </a:rPr>
              <a:t>C1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464872" y="2929021"/>
            <a:ext cx="742950" cy="357188"/>
          </a:xfrm>
          <a:prstGeom prst="rect">
            <a:avLst/>
          </a:prstGeom>
          <a:solidFill>
            <a:srgbClr val="FF0000">
              <a:alpha val="34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6555670" y="2933932"/>
            <a:ext cx="5597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 err="1">
                <a:effectLst/>
              </a:rPr>
              <a:t>C</a:t>
            </a:r>
            <a:r>
              <a:rPr lang="en-US" altLang="zh-CN" sz="1600" dirty="0" err="1">
                <a:effectLst/>
              </a:rPr>
              <a:t>_k</a:t>
            </a:r>
            <a:endParaRPr lang="en-US" sz="1600" dirty="0">
              <a:effectLst/>
            </a:endParaRPr>
          </a:p>
        </p:txBody>
      </p:sp>
      <p:cxnSp>
        <p:nvCxnSpPr>
          <p:cNvPr id="23" name="Straight Arrow Connector 22"/>
          <p:cNvCxnSpPr>
            <a:stCxn id="6" idx="2"/>
            <a:endCxn id="20" idx="1"/>
          </p:cNvCxnSpPr>
          <p:nvPr/>
        </p:nvCxnSpPr>
        <p:spPr>
          <a:xfrm>
            <a:off x="1163414" y="2426072"/>
            <a:ext cx="1064416" cy="6856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9" idx="0"/>
          </p:cNvCxnSpPr>
          <p:nvPr/>
        </p:nvCxnSpPr>
        <p:spPr>
          <a:xfrm flipH="1">
            <a:off x="2599305" y="2420942"/>
            <a:ext cx="376947" cy="5121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6" idx="2"/>
          </p:cNvCxnSpPr>
          <p:nvPr/>
        </p:nvCxnSpPr>
        <p:spPr>
          <a:xfrm>
            <a:off x="2073052" y="2421309"/>
            <a:ext cx="430060" cy="51423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9" idx="2"/>
            <a:endCxn id="19" idx="3"/>
          </p:cNvCxnSpPr>
          <p:nvPr/>
        </p:nvCxnSpPr>
        <p:spPr>
          <a:xfrm flipH="1">
            <a:off x="2970780" y="2422150"/>
            <a:ext cx="2963068" cy="6895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928886" y="2430146"/>
            <a:ext cx="569115" cy="50869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7223688" y="2407862"/>
            <a:ext cx="588172" cy="52115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22" idx="0"/>
          </p:cNvCxnSpPr>
          <p:nvPr/>
        </p:nvCxnSpPr>
        <p:spPr>
          <a:xfrm>
            <a:off x="6835553" y="2430146"/>
            <a:ext cx="2" cy="50378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3204025" y="1372153"/>
            <a:ext cx="29933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rgbClr val="0070C0"/>
                </a:solidFill>
                <a:effectLst/>
              </a:rPr>
              <a:t>13</a:t>
            </a:r>
            <a:r>
              <a:rPr lang="en-US" sz="1800" dirty="0">
                <a:solidFill>
                  <a:srgbClr val="0070C0"/>
                </a:solidFill>
                <a:effectLst/>
              </a:rPr>
              <a:t> </a:t>
            </a:r>
            <a:r>
              <a:rPr lang="en-US" sz="1800">
                <a:solidFill>
                  <a:srgbClr val="0070C0"/>
                </a:solidFill>
                <a:effectLst/>
              </a:rPr>
              <a:t>correlated </a:t>
            </a:r>
            <a:r>
              <a:rPr lang="en-US" altLang="zh-CN" sz="1800">
                <a:solidFill>
                  <a:srgbClr val="0070C0"/>
                </a:solidFill>
                <a:effectLst/>
              </a:rPr>
              <a:t>predictors</a:t>
            </a:r>
            <a:endParaRPr lang="en-US" sz="1800" dirty="0">
              <a:solidFill>
                <a:srgbClr val="0070C0"/>
              </a:solidFill>
            </a:endParaRPr>
          </a:p>
        </p:txBody>
      </p:sp>
      <p:cxnSp>
        <p:nvCxnSpPr>
          <p:cNvPr id="37" name="Straight Arrow Connector 36"/>
          <p:cNvCxnSpPr>
            <a:stCxn id="10" idx="2"/>
          </p:cNvCxnSpPr>
          <p:nvPr/>
        </p:nvCxnSpPr>
        <p:spPr>
          <a:xfrm flipH="1">
            <a:off x="2982503" y="2417387"/>
            <a:ext cx="3889559" cy="78640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1" idx="2"/>
          </p:cNvCxnSpPr>
          <p:nvPr/>
        </p:nvCxnSpPr>
        <p:spPr>
          <a:xfrm flipH="1">
            <a:off x="2974312" y="2407862"/>
            <a:ext cx="4837548" cy="88094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8" idx="2"/>
          </p:cNvCxnSpPr>
          <p:nvPr/>
        </p:nvCxnSpPr>
        <p:spPr>
          <a:xfrm flipH="1">
            <a:off x="2852189" y="2421309"/>
            <a:ext cx="1098875" cy="53355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8" idx="2"/>
          </p:cNvCxnSpPr>
          <p:nvPr/>
        </p:nvCxnSpPr>
        <p:spPr>
          <a:xfrm>
            <a:off x="3951064" y="2421309"/>
            <a:ext cx="2499978" cy="55599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7" idx="2"/>
            <a:endCxn id="21" idx="1"/>
          </p:cNvCxnSpPr>
          <p:nvPr/>
        </p:nvCxnSpPr>
        <p:spPr>
          <a:xfrm>
            <a:off x="2984274" y="2426072"/>
            <a:ext cx="3480598" cy="68154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6" idx="2"/>
            <a:endCxn id="21" idx="1"/>
          </p:cNvCxnSpPr>
          <p:nvPr/>
        </p:nvCxnSpPr>
        <p:spPr>
          <a:xfrm>
            <a:off x="2073052" y="2421309"/>
            <a:ext cx="4391820" cy="68630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1190472" y="2443080"/>
            <a:ext cx="5310811" cy="78543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67" idx="1"/>
          </p:cNvCxnSpPr>
          <p:nvPr/>
        </p:nvCxnSpPr>
        <p:spPr>
          <a:xfrm>
            <a:off x="2602003" y="3281857"/>
            <a:ext cx="1648450" cy="11933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4707653" y="1998620"/>
            <a:ext cx="96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0">
                <a:effectLst/>
              </a:rPr>
              <a:t>…..</a:t>
            </a:r>
            <a:endParaRPr lang="en-US" sz="1600" b="0" dirty="0">
              <a:effectLst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598796" y="2924743"/>
            <a:ext cx="96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0">
                <a:effectLst/>
              </a:rPr>
              <a:t>…..</a:t>
            </a:r>
            <a:endParaRPr lang="en-US" sz="1600" b="0" dirty="0">
              <a:effectLst/>
            </a:endParaRPr>
          </a:p>
        </p:txBody>
      </p:sp>
      <p:cxnSp>
        <p:nvCxnSpPr>
          <p:cNvPr id="63" name="Straight Arrow Connector 62"/>
          <p:cNvCxnSpPr>
            <a:stCxn id="21" idx="2"/>
            <a:endCxn id="67" idx="3"/>
          </p:cNvCxnSpPr>
          <p:nvPr/>
        </p:nvCxnSpPr>
        <p:spPr>
          <a:xfrm flipH="1">
            <a:off x="5266870" y="3286209"/>
            <a:ext cx="1569477" cy="118898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7" name="Rectangle 66"/>
          <p:cNvSpPr/>
          <p:nvPr/>
        </p:nvSpPr>
        <p:spPr>
          <a:xfrm>
            <a:off x="4250453" y="4296597"/>
            <a:ext cx="1016417" cy="357188"/>
          </a:xfrm>
          <a:prstGeom prst="rect">
            <a:avLst/>
          </a:prstGeom>
          <a:solidFill>
            <a:srgbClr val="FF0000">
              <a:alpha val="34000"/>
            </a:srgb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4171363" y="4271947"/>
            <a:ext cx="116249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600">
                <a:effectLst/>
              </a:rPr>
              <a:t>Response</a:t>
            </a:r>
            <a:endParaRPr lang="en-US" sz="1600" dirty="0">
              <a:effectLst/>
            </a:endParaRPr>
          </a:p>
        </p:txBody>
      </p:sp>
      <p:sp>
        <p:nvSpPr>
          <p:cNvPr id="73" name="Rectangle 72"/>
          <p:cNvSpPr/>
          <p:nvPr/>
        </p:nvSpPr>
        <p:spPr>
          <a:xfrm rot="16200000">
            <a:off x="-94359" y="2458774"/>
            <a:ext cx="8792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0" dirty="0">
                <a:effectLst/>
              </a:rPr>
              <a:t>PCA</a:t>
            </a:r>
            <a:endParaRPr lang="en-US" sz="1600" b="0" dirty="0">
              <a:effectLst/>
            </a:endParaRPr>
          </a:p>
        </p:txBody>
      </p:sp>
      <p:sp>
        <p:nvSpPr>
          <p:cNvPr id="74" name="Rectangle 73"/>
          <p:cNvSpPr/>
          <p:nvPr/>
        </p:nvSpPr>
        <p:spPr>
          <a:xfrm rot="16200000">
            <a:off x="-830035" y="3637103"/>
            <a:ext cx="245316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600" b="0" dirty="0">
                <a:effectLst/>
              </a:rPr>
              <a:t>Linear</a:t>
            </a:r>
            <a:r>
              <a:rPr lang="zh-CN" altLang="en-US" sz="1600" b="0" dirty="0">
                <a:effectLst/>
              </a:rPr>
              <a:t> </a:t>
            </a:r>
            <a:endParaRPr lang="en-US" altLang="zh-CN" sz="1600" b="0" dirty="0">
              <a:effectLst/>
            </a:endParaRPr>
          </a:p>
          <a:p>
            <a:pPr algn="ctr"/>
            <a:r>
              <a:rPr lang="en-US" altLang="zh-CN" sz="1600" b="0" dirty="0">
                <a:effectLst/>
              </a:rPr>
              <a:t>regression</a:t>
            </a:r>
            <a:endParaRPr lang="en-US" sz="16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22840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1353D2-3FA6-8C41-B34D-DB363A1D9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9723" y="2468289"/>
            <a:ext cx="5916296" cy="1049392"/>
          </a:xfrm>
        </p:spPr>
        <p:txBody>
          <a:bodyPr/>
          <a:lstStyle/>
          <a:p>
            <a:pPr algn="ctr"/>
            <a:r>
              <a:rPr lang="en-US" dirty="0"/>
              <a:t>Advanced topics (Optional) </a:t>
            </a:r>
          </a:p>
        </p:txBody>
      </p:sp>
    </p:spTree>
    <p:extLst>
      <p:ext uri="{BB962C8B-B14F-4D97-AF65-F5344CB8AC3E}">
        <p14:creationId xmlns:p14="http://schemas.microsoft.com/office/powerpoint/2010/main" val="3773110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19D0E7-13CA-4E4C-9027-9650922AFE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249" y="1237195"/>
            <a:ext cx="8445500" cy="4795677"/>
          </a:xfrm>
        </p:spPr>
        <p:txBody>
          <a:bodyPr/>
          <a:lstStyle/>
          <a:p>
            <a:r>
              <a:rPr lang="en-US" dirty="0"/>
              <a:t>Module 1: What is PCA?</a:t>
            </a:r>
          </a:p>
          <a:p>
            <a:pPr lvl="1"/>
            <a:r>
              <a:rPr lang="en-US" dirty="0">
                <a:solidFill>
                  <a:srgbClr val="0070C0"/>
                </a:solidFill>
              </a:rPr>
              <a:t>Group Discussion #1</a:t>
            </a:r>
            <a:endParaRPr lang="en-US" dirty="0"/>
          </a:p>
          <a:p>
            <a:r>
              <a:rPr lang="en-US" dirty="0"/>
              <a:t>Module 2: Use PCA in regression </a:t>
            </a:r>
          </a:p>
          <a:p>
            <a:r>
              <a:rPr lang="en-US" dirty="0"/>
              <a:t>Advanced topics: How PCA works (optional)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1353D2-3FA6-8C41-B34D-DB363A1D9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</a:t>
            </a:r>
          </a:p>
        </p:txBody>
      </p:sp>
    </p:spTree>
    <p:extLst>
      <p:ext uri="{BB962C8B-B14F-4D97-AF65-F5344CB8AC3E}">
        <p14:creationId xmlns:p14="http://schemas.microsoft.com/office/powerpoint/2010/main" val="11239015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6977" y="60952"/>
            <a:ext cx="7907353" cy="648072"/>
          </a:xfrm>
        </p:spPr>
        <p:txBody>
          <a:bodyPr/>
          <a:lstStyle/>
          <a:p>
            <a:r>
              <a:rPr lang="en-US" dirty="0"/>
              <a:t>Geometry of Principle Components </a:t>
            </a:r>
            <a:br>
              <a:rPr lang="en-US" dirty="0"/>
            </a:br>
            <a:r>
              <a:rPr lang="en-US" dirty="0"/>
              <a:t>(Two-variable Example)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162036" y="6431796"/>
            <a:ext cx="5501898" cy="15498"/>
          </a:xfrm>
          <a:prstGeom prst="straightConnector1">
            <a:avLst/>
          </a:prstGeom>
          <a:ln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190449" y="1146875"/>
            <a:ext cx="25808" cy="5282338"/>
          </a:xfrm>
          <a:prstGeom prst="straightConnector1">
            <a:avLst/>
          </a:prstGeom>
          <a:ln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926" y="6323309"/>
            <a:ext cx="476676" cy="3518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767" y="1046889"/>
            <a:ext cx="546100" cy="3937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1640550" y="1440589"/>
            <a:ext cx="5814135" cy="5454282"/>
            <a:chOff x="1640550" y="1440589"/>
            <a:chExt cx="5814135" cy="5454282"/>
          </a:xfrm>
        </p:grpSpPr>
        <p:cxnSp>
          <p:nvCxnSpPr>
            <p:cNvPr id="11" name="Straight Arrow Connector 10"/>
            <p:cNvCxnSpPr/>
            <p:nvPr/>
          </p:nvCxnSpPr>
          <p:spPr>
            <a:xfrm flipV="1">
              <a:off x="4760206" y="1440589"/>
              <a:ext cx="29883" cy="4854844"/>
            </a:xfrm>
            <a:prstGeom prst="straightConnector1">
              <a:avLst/>
            </a:prstGeom>
            <a:ln w="12700">
              <a:solidFill>
                <a:srgbClr val="0070C0"/>
              </a:solidFill>
              <a:prstDash val="dash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345433" y="3843580"/>
              <a:ext cx="5109252" cy="0"/>
            </a:xfrm>
            <a:prstGeom prst="straightConnector1">
              <a:avLst/>
            </a:prstGeom>
            <a:ln w="12700">
              <a:solidFill>
                <a:srgbClr val="0070C0"/>
              </a:solidFill>
              <a:prstDash val="dash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96391" y="6539271"/>
              <a:ext cx="419100" cy="355600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40550" y="3644049"/>
              <a:ext cx="431800" cy="355600"/>
            </a:xfrm>
            <a:prstGeom prst="rect">
              <a:avLst/>
            </a:prstGeom>
          </p:spPr>
        </p:pic>
      </p:grpSp>
      <p:sp>
        <p:nvSpPr>
          <p:cNvPr id="46" name="Oval 45"/>
          <p:cNvSpPr/>
          <p:nvPr/>
        </p:nvSpPr>
        <p:spPr>
          <a:xfrm>
            <a:off x="5496297" y="2116791"/>
            <a:ext cx="154983" cy="1549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3145724" y="1836518"/>
            <a:ext cx="3757609" cy="3831987"/>
            <a:chOff x="3145724" y="1836518"/>
            <a:chExt cx="3757609" cy="3831987"/>
          </a:xfrm>
        </p:grpSpPr>
        <p:sp>
          <p:nvSpPr>
            <p:cNvPr id="29" name="Oval 28"/>
            <p:cNvSpPr/>
            <p:nvPr/>
          </p:nvSpPr>
          <p:spPr>
            <a:xfrm>
              <a:off x="5130604" y="2850656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5452343" y="275647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198607" y="4749416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099581" y="324764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748350" y="1836518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6175361" y="190626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982345" y="359560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5018845" y="340262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3699483" y="467144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758139" y="30820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4348204" y="36040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5606771" y="408490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4578379" y="293305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6173043" y="325703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5015882" y="463619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5372745" y="3918488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5355285" y="36351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4441408" y="3357196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6593367" y="256616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4092948" y="49305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3795258" y="361046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6172096" y="279357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3848301" y="4154838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4882854" y="30621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4873342" y="435377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4217959" y="414267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3145724" y="551352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4066479" y="3884909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3401277" y="423620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4321645" y="439661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3753125" y="517514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/>
            <p:cNvSpPr/>
            <p:nvPr/>
          </p:nvSpPr>
          <p:spPr>
            <a:xfrm>
              <a:off x="5073667" y="389449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4555742" y="478859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4703936" y="386295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5166056" y="4180465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>
              <a:off x="4587366" y="418712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Oval 72"/>
          <p:cNvSpPr/>
          <p:nvPr/>
        </p:nvSpPr>
        <p:spPr>
          <a:xfrm>
            <a:off x="5067945" y="2681207"/>
            <a:ext cx="154983" cy="1549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499345" y="5893118"/>
            <a:ext cx="9783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>
                <a:effectLst/>
              </a:rPr>
              <a:t>Weight</a:t>
            </a:r>
            <a:endParaRPr lang="en-US" sz="2000" b="0" dirty="0">
              <a:effectLst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235457" y="1436408"/>
            <a:ext cx="9268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>
                <a:effectLst/>
              </a:rPr>
              <a:t>Height</a:t>
            </a:r>
            <a:endParaRPr lang="en-US" sz="20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38102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6977" y="60952"/>
            <a:ext cx="7907353" cy="648072"/>
          </a:xfrm>
        </p:spPr>
        <p:txBody>
          <a:bodyPr/>
          <a:lstStyle/>
          <a:p>
            <a:r>
              <a:rPr lang="en-US" dirty="0"/>
              <a:t>PCA is like fitting an ellipsoid to the data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162036" y="6431796"/>
            <a:ext cx="5501898" cy="15498"/>
          </a:xfrm>
          <a:prstGeom prst="straightConnector1">
            <a:avLst/>
          </a:prstGeom>
          <a:ln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190449" y="1146875"/>
            <a:ext cx="25808" cy="5282338"/>
          </a:xfrm>
          <a:prstGeom prst="straightConnector1">
            <a:avLst/>
          </a:prstGeom>
          <a:ln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926" y="6323309"/>
            <a:ext cx="476676" cy="3518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767" y="1046889"/>
            <a:ext cx="546100" cy="3937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1640550" y="1440589"/>
            <a:ext cx="5814135" cy="5454282"/>
            <a:chOff x="1640550" y="1440589"/>
            <a:chExt cx="5814135" cy="5454282"/>
          </a:xfrm>
        </p:grpSpPr>
        <p:cxnSp>
          <p:nvCxnSpPr>
            <p:cNvPr id="11" name="Straight Arrow Connector 10"/>
            <p:cNvCxnSpPr/>
            <p:nvPr/>
          </p:nvCxnSpPr>
          <p:spPr>
            <a:xfrm flipV="1">
              <a:off x="4760206" y="1440589"/>
              <a:ext cx="29883" cy="4854844"/>
            </a:xfrm>
            <a:prstGeom prst="straightConnector1">
              <a:avLst/>
            </a:prstGeom>
            <a:ln w="12700">
              <a:solidFill>
                <a:srgbClr val="0070C0"/>
              </a:solidFill>
              <a:prstDash val="dash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2345433" y="3843580"/>
              <a:ext cx="5109252" cy="0"/>
            </a:xfrm>
            <a:prstGeom prst="straightConnector1">
              <a:avLst/>
            </a:prstGeom>
            <a:ln w="12700">
              <a:solidFill>
                <a:srgbClr val="0070C0"/>
              </a:solidFill>
              <a:prstDash val="dash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96391" y="6539271"/>
              <a:ext cx="419100" cy="355600"/>
            </a:xfrm>
            <a:prstGeom prst="rect">
              <a:avLst/>
            </a:prstGeom>
          </p:spPr>
        </p:pic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40550" y="3644049"/>
              <a:ext cx="431800" cy="355600"/>
            </a:xfrm>
            <a:prstGeom prst="rect">
              <a:avLst/>
            </a:prstGeom>
          </p:spPr>
        </p:pic>
      </p:grpSp>
      <p:sp>
        <p:nvSpPr>
          <p:cNvPr id="46" name="Oval 45"/>
          <p:cNvSpPr/>
          <p:nvPr/>
        </p:nvSpPr>
        <p:spPr>
          <a:xfrm>
            <a:off x="5496297" y="2116791"/>
            <a:ext cx="154983" cy="1549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3145724" y="1836518"/>
            <a:ext cx="3757609" cy="3831987"/>
            <a:chOff x="3145724" y="1836518"/>
            <a:chExt cx="3757609" cy="3831987"/>
          </a:xfrm>
        </p:grpSpPr>
        <p:sp>
          <p:nvSpPr>
            <p:cNvPr id="29" name="Oval 28"/>
            <p:cNvSpPr/>
            <p:nvPr/>
          </p:nvSpPr>
          <p:spPr>
            <a:xfrm>
              <a:off x="5130604" y="2850656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5452343" y="275647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198607" y="4749416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4099581" y="324764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748350" y="1836518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6175361" y="190626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5982345" y="359560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5018845" y="340262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3699483" y="467144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758139" y="30820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4348204" y="36040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5606771" y="408490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4578379" y="293305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6173043" y="325703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5015882" y="463619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5372745" y="3918488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5355285" y="36351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4441408" y="3357196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6593367" y="256616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4092948" y="49305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3795258" y="361046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6172096" y="279357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3848301" y="4154838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4882854" y="30621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4873342" y="435377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4217959" y="414267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3145724" y="551352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4066479" y="3884909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3401277" y="423620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4321645" y="439661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3753125" y="517514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/>
            <p:cNvSpPr/>
            <p:nvPr/>
          </p:nvSpPr>
          <p:spPr>
            <a:xfrm>
              <a:off x="5073667" y="389449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4555742" y="478859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4703936" y="386295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5166056" y="4180465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>
              <a:off x="4587366" y="418712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Oval 72"/>
          <p:cNvSpPr/>
          <p:nvPr/>
        </p:nvSpPr>
        <p:spPr>
          <a:xfrm>
            <a:off x="5067945" y="2681207"/>
            <a:ext cx="154983" cy="1549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499345" y="5893118"/>
            <a:ext cx="9783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>
                <a:effectLst/>
              </a:rPr>
              <a:t>Weight</a:t>
            </a:r>
            <a:endParaRPr lang="en-US" sz="2000" b="0" dirty="0">
              <a:effectLst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1235457" y="1436408"/>
            <a:ext cx="9268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>
                <a:effectLst/>
              </a:rPr>
              <a:t>Height</a:t>
            </a:r>
            <a:endParaRPr lang="en-US" sz="2000" b="0" dirty="0">
              <a:effectLst/>
            </a:endParaRPr>
          </a:p>
        </p:txBody>
      </p:sp>
      <p:grpSp>
        <p:nvGrpSpPr>
          <p:cNvPr id="75" name="Group 74"/>
          <p:cNvGrpSpPr/>
          <p:nvPr/>
        </p:nvGrpSpPr>
        <p:grpSpPr>
          <a:xfrm>
            <a:off x="1842027" y="1146875"/>
            <a:ext cx="5927828" cy="4899092"/>
            <a:chOff x="1842027" y="1146875"/>
            <a:chExt cx="5927828" cy="4899092"/>
          </a:xfrm>
        </p:grpSpPr>
        <p:sp>
          <p:nvSpPr>
            <p:cNvPr id="76" name="Oval 75"/>
            <p:cNvSpPr/>
            <p:nvPr/>
          </p:nvSpPr>
          <p:spPr>
            <a:xfrm rot="18956075">
              <a:off x="1842027" y="2700368"/>
              <a:ext cx="5927828" cy="2242962"/>
            </a:xfrm>
            <a:prstGeom prst="ellipse">
              <a:avLst/>
            </a:prstGeom>
            <a:solidFill>
              <a:schemeClr val="tx2">
                <a:lumMod val="40000"/>
                <a:lumOff val="60000"/>
                <a:alpha val="23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7" name="Group 76"/>
            <p:cNvGrpSpPr/>
            <p:nvPr/>
          </p:nvGrpSpPr>
          <p:grpSpPr>
            <a:xfrm>
              <a:off x="2550848" y="1146875"/>
              <a:ext cx="4903837" cy="4899092"/>
              <a:chOff x="2550848" y="1146875"/>
              <a:chExt cx="4903837" cy="4899092"/>
            </a:xfrm>
          </p:grpSpPr>
          <p:grpSp>
            <p:nvGrpSpPr>
              <p:cNvPr id="78" name="Group 77"/>
              <p:cNvGrpSpPr/>
              <p:nvPr/>
            </p:nvGrpSpPr>
            <p:grpSpPr>
              <a:xfrm rot="18923888">
                <a:off x="2615156" y="1518834"/>
                <a:ext cx="4514064" cy="4527133"/>
                <a:chOff x="2657275" y="2849757"/>
                <a:chExt cx="4514064" cy="4527133"/>
              </a:xfrm>
            </p:grpSpPr>
            <p:cxnSp>
              <p:nvCxnSpPr>
                <p:cNvPr id="81" name="Straight Arrow Connector 80"/>
                <p:cNvCxnSpPr/>
                <p:nvPr/>
              </p:nvCxnSpPr>
              <p:spPr>
                <a:xfrm rot="2676112" flipV="1">
                  <a:off x="2657275" y="2849757"/>
                  <a:ext cx="4514064" cy="4527133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 w="lg" len="lg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Arrow Connector 81"/>
                <p:cNvCxnSpPr/>
                <p:nvPr/>
              </p:nvCxnSpPr>
              <p:spPr>
                <a:xfrm rot="2676112" flipH="1" flipV="1">
                  <a:off x="2918709" y="3318653"/>
                  <a:ext cx="3766087" cy="3735092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 w="lg" len="lg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79" name="Picture 78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82905" y="1146875"/>
                <a:ext cx="371780" cy="330471"/>
              </a:xfrm>
              <a:prstGeom prst="rect">
                <a:avLst/>
              </a:prstGeom>
            </p:spPr>
          </p:pic>
          <p:pic>
            <p:nvPicPr>
              <p:cNvPr id="80" name="Picture 79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550848" y="1659946"/>
                <a:ext cx="394839" cy="341482"/>
              </a:xfrm>
              <a:prstGeom prst="rect">
                <a:avLst/>
              </a:prstGeom>
            </p:spPr>
          </p:pic>
        </p:grpSp>
      </p:grpSp>
      <p:sp>
        <p:nvSpPr>
          <p:cNvPr id="5" name="Rectangle 4"/>
          <p:cNvSpPr/>
          <p:nvPr/>
        </p:nvSpPr>
        <p:spPr>
          <a:xfrm>
            <a:off x="150403" y="6233781"/>
            <a:ext cx="8965659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>
                <a:effectLst/>
              </a:rPr>
              <a:t>Each </a:t>
            </a:r>
            <a:r>
              <a:rPr lang="en-US" dirty="0">
                <a:effectLst/>
              </a:rPr>
              <a:t>axis of the ellipsoid represents a principal component. </a:t>
            </a:r>
          </a:p>
        </p:txBody>
      </p:sp>
    </p:spTree>
    <p:extLst>
      <p:ext uri="{BB962C8B-B14F-4D97-AF65-F5344CB8AC3E}">
        <p14:creationId xmlns:p14="http://schemas.microsoft.com/office/powerpoint/2010/main" val="1201442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PCA: Projection on the principle components 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162036" y="6431796"/>
            <a:ext cx="5501898" cy="15498"/>
          </a:xfrm>
          <a:prstGeom prst="straightConnector1">
            <a:avLst/>
          </a:prstGeom>
          <a:ln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190449" y="1146875"/>
            <a:ext cx="25808" cy="5282338"/>
          </a:xfrm>
          <a:prstGeom prst="straightConnector1">
            <a:avLst/>
          </a:prstGeom>
          <a:ln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926" y="6323309"/>
            <a:ext cx="476676" cy="3518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767" y="1046889"/>
            <a:ext cx="546100" cy="3937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V="1">
            <a:off x="4760206" y="1440589"/>
            <a:ext cx="29883" cy="4854844"/>
          </a:xfrm>
          <a:prstGeom prst="straightConnector1">
            <a:avLst/>
          </a:prstGeom>
          <a:ln w="12700">
            <a:solidFill>
              <a:srgbClr val="0070C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345433" y="3843580"/>
            <a:ext cx="5109252" cy="0"/>
          </a:xfrm>
          <a:prstGeom prst="straightConnector1">
            <a:avLst/>
          </a:prstGeom>
          <a:ln w="12700">
            <a:solidFill>
              <a:srgbClr val="0070C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3421" y="2271774"/>
            <a:ext cx="959799" cy="31993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96391" y="6539271"/>
            <a:ext cx="419100" cy="35560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40550" y="3644049"/>
            <a:ext cx="431800" cy="355600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>
            <a:off x="2754632" y="1796689"/>
            <a:ext cx="3481363" cy="2274982"/>
            <a:chOff x="2754632" y="1796689"/>
            <a:chExt cx="3481363" cy="2274982"/>
          </a:xfrm>
        </p:grpSpPr>
        <p:cxnSp>
          <p:nvCxnSpPr>
            <p:cNvPr id="33" name="Straight Arrow Connector 32"/>
            <p:cNvCxnSpPr/>
            <p:nvPr/>
          </p:nvCxnSpPr>
          <p:spPr>
            <a:xfrm flipH="1" flipV="1">
              <a:off x="5144724" y="2721707"/>
              <a:ext cx="403669" cy="408951"/>
            </a:xfrm>
            <a:prstGeom prst="straightConnector1">
              <a:avLst/>
            </a:prstGeom>
            <a:ln w="12700">
              <a:solidFill>
                <a:srgbClr val="FF0000"/>
              </a:solidFill>
              <a:prstDash val="dash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 flipV="1">
              <a:off x="4401517" y="2721247"/>
              <a:ext cx="777143" cy="736504"/>
            </a:xfrm>
            <a:prstGeom prst="straightConnector1">
              <a:avLst/>
            </a:prstGeom>
            <a:ln w="12700">
              <a:solidFill>
                <a:srgbClr val="FF0000"/>
              </a:solidFill>
              <a:prstDash val="dash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 rot="18888363">
              <a:off x="4913838" y="2749514"/>
              <a:ext cx="22749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b="0">
                  <a:solidFill>
                    <a:srgbClr val="FF0000"/>
                  </a:solidFill>
                  <a:effectLst/>
                  <a:latin typeface="Times" charset="0"/>
                </a:rPr>
                <a:t>Score of component 1 </a:t>
              </a:r>
              <a:endParaRPr lang="en-US" sz="1800" b="0" dirty="0">
                <a:solidFill>
                  <a:srgbClr val="FF0000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 rot="2688614">
              <a:off x="2754632" y="3096244"/>
              <a:ext cx="22749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b="0">
                  <a:solidFill>
                    <a:srgbClr val="FF0000"/>
                  </a:solidFill>
                  <a:effectLst/>
                  <a:latin typeface="Times" charset="0"/>
                </a:rPr>
                <a:t>Score of component 2 </a:t>
              </a:r>
              <a:endParaRPr lang="en-US" sz="1800" b="0" dirty="0">
                <a:solidFill>
                  <a:srgbClr val="FF0000"/>
                </a:solidFill>
              </a:endParaRPr>
            </a:p>
          </p:txBody>
        </p:sp>
      </p:grpSp>
      <p:sp>
        <p:nvSpPr>
          <p:cNvPr id="29" name="Oval 28"/>
          <p:cNvSpPr/>
          <p:nvPr/>
        </p:nvSpPr>
        <p:spPr>
          <a:xfrm>
            <a:off x="5067945" y="2681207"/>
            <a:ext cx="154983" cy="1549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7499345" y="5893118"/>
            <a:ext cx="9783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>
                <a:effectLst/>
              </a:rPr>
              <a:t>Weight</a:t>
            </a:r>
            <a:endParaRPr lang="en-US" sz="2000" b="0" dirty="0">
              <a:effectLst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1235179" y="1426308"/>
            <a:ext cx="9268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>
                <a:effectLst/>
              </a:rPr>
              <a:t>Height</a:t>
            </a:r>
            <a:endParaRPr lang="en-US" sz="2000" b="0" dirty="0">
              <a:effectLst/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1842027" y="1146875"/>
            <a:ext cx="5927828" cy="4899092"/>
            <a:chOff x="1842027" y="1146875"/>
            <a:chExt cx="5927828" cy="4899092"/>
          </a:xfrm>
        </p:grpSpPr>
        <p:sp>
          <p:nvSpPr>
            <p:cNvPr id="83" name="Oval 82"/>
            <p:cNvSpPr/>
            <p:nvPr/>
          </p:nvSpPr>
          <p:spPr>
            <a:xfrm rot="18956075">
              <a:off x="1842027" y="2700368"/>
              <a:ext cx="5927828" cy="2242962"/>
            </a:xfrm>
            <a:prstGeom prst="ellipse">
              <a:avLst/>
            </a:prstGeom>
            <a:solidFill>
              <a:schemeClr val="tx2">
                <a:lumMod val="40000"/>
                <a:lumOff val="60000"/>
                <a:alpha val="23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4" name="Group 83"/>
            <p:cNvGrpSpPr/>
            <p:nvPr/>
          </p:nvGrpSpPr>
          <p:grpSpPr>
            <a:xfrm>
              <a:off x="2550848" y="1146875"/>
              <a:ext cx="4903837" cy="4899092"/>
              <a:chOff x="2550848" y="1146875"/>
              <a:chExt cx="4903837" cy="4899092"/>
            </a:xfrm>
          </p:grpSpPr>
          <p:grpSp>
            <p:nvGrpSpPr>
              <p:cNvPr id="85" name="Group 84"/>
              <p:cNvGrpSpPr/>
              <p:nvPr/>
            </p:nvGrpSpPr>
            <p:grpSpPr>
              <a:xfrm rot="18923888">
                <a:off x="2615156" y="1518834"/>
                <a:ext cx="4514064" cy="4527133"/>
                <a:chOff x="2657275" y="2849757"/>
                <a:chExt cx="4514064" cy="4527133"/>
              </a:xfrm>
            </p:grpSpPr>
            <p:cxnSp>
              <p:nvCxnSpPr>
                <p:cNvPr id="88" name="Straight Arrow Connector 87"/>
                <p:cNvCxnSpPr/>
                <p:nvPr/>
              </p:nvCxnSpPr>
              <p:spPr>
                <a:xfrm rot="2676112" flipV="1">
                  <a:off x="2657275" y="2849757"/>
                  <a:ext cx="4514064" cy="4527133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 w="lg" len="lg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Arrow Connector 88"/>
                <p:cNvCxnSpPr/>
                <p:nvPr/>
              </p:nvCxnSpPr>
              <p:spPr>
                <a:xfrm rot="2676112" flipH="1" flipV="1">
                  <a:off x="2918709" y="3318653"/>
                  <a:ext cx="3766087" cy="3735092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 w="lg" len="lg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86" name="Picture 85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82905" y="1146875"/>
                <a:ext cx="371780" cy="330471"/>
              </a:xfrm>
              <a:prstGeom prst="rect">
                <a:avLst/>
              </a:prstGeom>
            </p:spPr>
          </p:pic>
          <p:pic>
            <p:nvPicPr>
              <p:cNvPr id="87" name="Picture 86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50848" y="1659946"/>
                <a:ext cx="394839" cy="341482"/>
              </a:xfrm>
              <a:prstGeom prst="rect">
                <a:avLst/>
              </a:prstGeom>
            </p:spPr>
          </p:pic>
        </p:grp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9032" y="6045967"/>
            <a:ext cx="713694" cy="713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105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of Principle Components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760206" y="1440589"/>
            <a:ext cx="29883" cy="4854844"/>
          </a:xfrm>
          <a:prstGeom prst="straightConnector1">
            <a:avLst/>
          </a:prstGeom>
          <a:ln w="12700">
            <a:solidFill>
              <a:srgbClr val="0070C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345433" y="3843580"/>
            <a:ext cx="5109252" cy="0"/>
          </a:xfrm>
          <a:prstGeom prst="straightConnector1">
            <a:avLst/>
          </a:prstGeom>
          <a:ln w="12700">
            <a:solidFill>
              <a:srgbClr val="0070C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 rot="18956075">
            <a:off x="1842027" y="2700368"/>
            <a:ext cx="5927828" cy="2242962"/>
          </a:xfrm>
          <a:prstGeom prst="ellipse">
            <a:avLst/>
          </a:prstGeom>
          <a:solidFill>
            <a:schemeClr val="tx2">
              <a:lumMod val="40000"/>
              <a:lumOff val="60000"/>
              <a:alpha val="23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2615156" y="1146875"/>
            <a:ext cx="4839529" cy="4899092"/>
            <a:chOff x="2615156" y="1146875"/>
            <a:chExt cx="4839529" cy="4899092"/>
          </a:xfrm>
        </p:grpSpPr>
        <p:cxnSp>
          <p:nvCxnSpPr>
            <p:cNvPr id="18" name="Straight Arrow Connector 17"/>
            <p:cNvCxnSpPr/>
            <p:nvPr/>
          </p:nvCxnSpPr>
          <p:spPr>
            <a:xfrm flipV="1">
              <a:off x="2615156" y="1518834"/>
              <a:ext cx="4514064" cy="452713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2905" y="1146875"/>
              <a:ext cx="371780" cy="330471"/>
            </a:xfrm>
            <a:prstGeom prst="rect">
              <a:avLst/>
            </a:prstGeom>
          </p:spPr>
        </p:pic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3421" y="2271774"/>
            <a:ext cx="959799" cy="319933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>
            <a:off x="5144724" y="1796689"/>
            <a:ext cx="1091271" cy="2274982"/>
            <a:chOff x="5144724" y="1796689"/>
            <a:chExt cx="1091271" cy="2274982"/>
          </a:xfrm>
        </p:grpSpPr>
        <p:cxnSp>
          <p:nvCxnSpPr>
            <p:cNvPr id="33" name="Straight Arrow Connector 32"/>
            <p:cNvCxnSpPr/>
            <p:nvPr/>
          </p:nvCxnSpPr>
          <p:spPr>
            <a:xfrm flipH="1" flipV="1">
              <a:off x="5144724" y="2721707"/>
              <a:ext cx="403669" cy="408951"/>
            </a:xfrm>
            <a:prstGeom prst="straightConnector1">
              <a:avLst/>
            </a:prstGeom>
            <a:ln w="12700">
              <a:solidFill>
                <a:srgbClr val="FF0000"/>
              </a:solidFill>
              <a:prstDash val="dash"/>
              <a:tailEnd type="non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Rectangle 37"/>
            <p:cNvSpPr/>
            <p:nvPr/>
          </p:nvSpPr>
          <p:spPr>
            <a:xfrm rot="18888363">
              <a:off x="4913838" y="2749514"/>
              <a:ext cx="227498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b="0">
                  <a:solidFill>
                    <a:srgbClr val="FF0000"/>
                  </a:solidFill>
                  <a:effectLst/>
                  <a:latin typeface="Times" charset="0"/>
                </a:rPr>
                <a:t>Score of component 1 </a:t>
              </a:r>
              <a:endParaRPr lang="en-US" sz="1800" b="0" dirty="0">
                <a:solidFill>
                  <a:srgbClr val="FF0000"/>
                </a:solidFill>
              </a:endParaRPr>
            </a:p>
          </p:txBody>
        </p:sp>
      </p:grpSp>
      <p:sp>
        <p:nvSpPr>
          <p:cNvPr id="29" name="Oval 28"/>
          <p:cNvSpPr/>
          <p:nvPr/>
        </p:nvSpPr>
        <p:spPr>
          <a:xfrm>
            <a:off x="5067945" y="2681207"/>
            <a:ext cx="154983" cy="1549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30931" y="4957941"/>
            <a:ext cx="8813069" cy="175432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>
                <a:effectLst/>
              </a:rPr>
              <a:t>If some axis of the ellipsoid is small, then the variance along that axis is also small, </a:t>
            </a:r>
          </a:p>
          <a:p>
            <a:r>
              <a:rPr lang="en-US" dirty="0">
                <a:effectLst/>
              </a:rPr>
              <a:t>By omitting that axis (principal component), we lose only a small amount of information.</a:t>
            </a:r>
          </a:p>
        </p:txBody>
      </p:sp>
    </p:spTree>
    <p:extLst>
      <p:ext uri="{BB962C8B-B14F-4D97-AF65-F5344CB8AC3E}">
        <p14:creationId xmlns:p14="http://schemas.microsoft.com/office/powerpoint/2010/main" val="70066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of Principle Components</a:t>
            </a:r>
          </a:p>
        </p:txBody>
      </p:sp>
      <p:sp>
        <p:nvSpPr>
          <p:cNvPr id="17" name="Oval 16"/>
          <p:cNvSpPr/>
          <p:nvPr/>
        </p:nvSpPr>
        <p:spPr>
          <a:xfrm rot="18956075">
            <a:off x="1842027" y="2700368"/>
            <a:ext cx="5927828" cy="2242962"/>
          </a:xfrm>
          <a:prstGeom prst="ellipse">
            <a:avLst/>
          </a:prstGeom>
          <a:solidFill>
            <a:schemeClr val="tx2">
              <a:lumMod val="40000"/>
              <a:lumOff val="60000"/>
              <a:alpha val="23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2615156" y="1146875"/>
            <a:ext cx="4839529" cy="4899092"/>
            <a:chOff x="2615156" y="1146875"/>
            <a:chExt cx="4839529" cy="4899092"/>
          </a:xfrm>
        </p:grpSpPr>
        <p:cxnSp>
          <p:nvCxnSpPr>
            <p:cNvPr id="18" name="Straight Arrow Connector 17"/>
            <p:cNvCxnSpPr/>
            <p:nvPr/>
          </p:nvCxnSpPr>
          <p:spPr>
            <a:xfrm flipV="1">
              <a:off x="2615156" y="1518834"/>
              <a:ext cx="4514064" cy="452713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2905" y="1146875"/>
              <a:ext cx="371780" cy="330471"/>
            </a:xfrm>
            <a:prstGeom prst="rect">
              <a:avLst/>
            </a:prstGeom>
          </p:spPr>
        </p:pic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3421" y="2271774"/>
            <a:ext cx="959799" cy="319933"/>
          </a:xfrm>
          <a:prstGeom prst="rect">
            <a:avLst/>
          </a:prstGeom>
        </p:spPr>
      </p:pic>
      <p:cxnSp>
        <p:nvCxnSpPr>
          <p:cNvPr id="33" name="Straight Arrow Connector 32"/>
          <p:cNvCxnSpPr>
            <a:endCxn id="29" idx="5"/>
          </p:cNvCxnSpPr>
          <p:nvPr/>
        </p:nvCxnSpPr>
        <p:spPr>
          <a:xfrm flipH="1" flipV="1">
            <a:off x="5200231" y="2813493"/>
            <a:ext cx="313523" cy="324384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5067945" y="2681207"/>
            <a:ext cx="154983" cy="154983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/>
          <p:cNvGrpSpPr/>
          <p:nvPr/>
        </p:nvGrpSpPr>
        <p:grpSpPr>
          <a:xfrm>
            <a:off x="3145724" y="1836518"/>
            <a:ext cx="3757609" cy="3831987"/>
            <a:chOff x="3145724" y="1836518"/>
            <a:chExt cx="3757609" cy="3831987"/>
          </a:xfrm>
        </p:grpSpPr>
        <p:sp>
          <p:nvSpPr>
            <p:cNvPr id="80" name="Oval 79"/>
            <p:cNvSpPr/>
            <p:nvPr/>
          </p:nvSpPr>
          <p:spPr>
            <a:xfrm>
              <a:off x="5130604" y="2850656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5452343" y="275647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/>
            <p:cNvSpPr/>
            <p:nvPr/>
          </p:nvSpPr>
          <p:spPr>
            <a:xfrm>
              <a:off x="3198607" y="4749416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/>
            <p:cNvSpPr/>
            <p:nvPr/>
          </p:nvSpPr>
          <p:spPr>
            <a:xfrm>
              <a:off x="4099581" y="324764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/>
            <p:cNvSpPr/>
            <p:nvPr/>
          </p:nvSpPr>
          <p:spPr>
            <a:xfrm>
              <a:off x="6748350" y="1836518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6175361" y="190626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/>
            <p:cNvSpPr/>
            <p:nvPr/>
          </p:nvSpPr>
          <p:spPr>
            <a:xfrm>
              <a:off x="5982345" y="359560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>
              <a:off x="5018845" y="340262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3699483" y="467144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5758139" y="30820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4348204" y="36040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>
              <a:off x="5606771" y="408490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/>
            <p:cNvSpPr/>
            <p:nvPr/>
          </p:nvSpPr>
          <p:spPr>
            <a:xfrm>
              <a:off x="4578379" y="293305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/>
            <p:cNvSpPr/>
            <p:nvPr/>
          </p:nvSpPr>
          <p:spPr>
            <a:xfrm>
              <a:off x="6173043" y="325703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/>
            <p:cNvSpPr/>
            <p:nvPr/>
          </p:nvSpPr>
          <p:spPr>
            <a:xfrm>
              <a:off x="5015882" y="463619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/>
            <p:cNvSpPr/>
            <p:nvPr/>
          </p:nvSpPr>
          <p:spPr>
            <a:xfrm>
              <a:off x="5372745" y="3918488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/>
            <p:cNvSpPr/>
            <p:nvPr/>
          </p:nvSpPr>
          <p:spPr>
            <a:xfrm>
              <a:off x="5355285" y="36351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/>
            <p:cNvSpPr/>
            <p:nvPr/>
          </p:nvSpPr>
          <p:spPr>
            <a:xfrm>
              <a:off x="4441408" y="3357196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/>
            <p:cNvSpPr/>
            <p:nvPr/>
          </p:nvSpPr>
          <p:spPr>
            <a:xfrm>
              <a:off x="6593367" y="256616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/>
            <p:cNvSpPr/>
            <p:nvPr/>
          </p:nvSpPr>
          <p:spPr>
            <a:xfrm>
              <a:off x="4092948" y="49305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/>
            <p:cNvSpPr/>
            <p:nvPr/>
          </p:nvSpPr>
          <p:spPr>
            <a:xfrm>
              <a:off x="3795258" y="361046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/>
            <p:cNvSpPr/>
            <p:nvPr/>
          </p:nvSpPr>
          <p:spPr>
            <a:xfrm>
              <a:off x="6172096" y="279357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/>
            <p:cNvSpPr/>
            <p:nvPr/>
          </p:nvSpPr>
          <p:spPr>
            <a:xfrm>
              <a:off x="3848301" y="4154838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4882854" y="306210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>
              <a:off x="4873342" y="435377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4217959" y="414267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3145724" y="551352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/>
            <p:cNvSpPr/>
            <p:nvPr/>
          </p:nvSpPr>
          <p:spPr>
            <a:xfrm>
              <a:off x="4066479" y="3884909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/>
            <p:cNvSpPr/>
            <p:nvPr/>
          </p:nvSpPr>
          <p:spPr>
            <a:xfrm>
              <a:off x="3401277" y="423620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4321645" y="439661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3753125" y="517514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/>
            <p:cNvSpPr/>
            <p:nvPr/>
          </p:nvSpPr>
          <p:spPr>
            <a:xfrm>
              <a:off x="5073667" y="3894494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>
              <a:off x="4555742" y="4788590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/>
            <p:cNvSpPr/>
            <p:nvPr/>
          </p:nvSpPr>
          <p:spPr>
            <a:xfrm>
              <a:off x="4703936" y="3862952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5166056" y="4180465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>
              <a:off x="4587366" y="418712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16" name="Straight Arrow Connector 115"/>
          <p:cNvCxnSpPr/>
          <p:nvPr/>
        </p:nvCxnSpPr>
        <p:spPr>
          <a:xfrm flipH="1" flipV="1">
            <a:off x="4526506" y="3452173"/>
            <a:ext cx="313523" cy="324384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 flipH="1" flipV="1">
            <a:off x="5550416" y="2834344"/>
            <a:ext cx="313523" cy="324384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stCxn id="113" idx="1"/>
          </p:cNvCxnSpPr>
          <p:nvPr/>
        </p:nvCxnSpPr>
        <p:spPr>
          <a:xfrm flipH="1" flipV="1">
            <a:off x="4206984" y="3353872"/>
            <a:ext cx="519649" cy="531777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>
            <a:stCxn id="113" idx="2"/>
          </p:cNvCxnSpPr>
          <p:nvPr/>
        </p:nvCxnSpPr>
        <p:spPr>
          <a:xfrm flipH="1" flipV="1">
            <a:off x="4474383" y="3722717"/>
            <a:ext cx="229553" cy="217727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 flipH="1" flipV="1">
            <a:off x="4199833" y="4004363"/>
            <a:ext cx="229553" cy="217727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>
            <a:stCxn id="115" idx="1"/>
          </p:cNvCxnSpPr>
          <p:nvPr/>
        </p:nvCxnSpPr>
        <p:spPr>
          <a:xfrm flipH="1" flipV="1">
            <a:off x="4529286" y="4124385"/>
            <a:ext cx="80777" cy="85439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stCxn id="104" idx="1"/>
          </p:cNvCxnSpPr>
          <p:nvPr/>
        </p:nvCxnSpPr>
        <p:spPr>
          <a:xfrm flipH="1" flipV="1">
            <a:off x="4586156" y="4073471"/>
            <a:ext cx="309883" cy="303003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>
            <a:stCxn id="111" idx="1"/>
          </p:cNvCxnSpPr>
          <p:nvPr/>
        </p:nvCxnSpPr>
        <p:spPr>
          <a:xfrm flipH="1" flipV="1">
            <a:off x="4915884" y="3737967"/>
            <a:ext cx="180480" cy="179224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 flipH="1" flipV="1">
            <a:off x="5198710" y="3474761"/>
            <a:ext cx="180480" cy="179224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 flipH="1" flipV="1">
            <a:off x="5014097" y="3187756"/>
            <a:ext cx="239682" cy="209685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>
            <a:stCxn id="95" idx="1"/>
          </p:cNvCxnSpPr>
          <p:nvPr/>
        </p:nvCxnSpPr>
        <p:spPr>
          <a:xfrm flipH="1" flipV="1">
            <a:off x="5042026" y="3618273"/>
            <a:ext cx="353416" cy="322912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>
            <a:stCxn id="91" idx="1"/>
          </p:cNvCxnSpPr>
          <p:nvPr/>
        </p:nvCxnSpPr>
        <p:spPr>
          <a:xfrm flipH="1" flipV="1">
            <a:off x="5507074" y="3995979"/>
            <a:ext cx="122394" cy="111620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>
            <a:stCxn id="114" idx="1"/>
          </p:cNvCxnSpPr>
          <p:nvPr/>
        </p:nvCxnSpPr>
        <p:spPr>
          <a:xfrm flipH="1" flipV="1">
            <a:off x="4818367" y="3842375"/>
            <a:ext cx="370386" cy="360787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>
            <a:stCxn id="87" idx="6"/>
            <a:endCxn id="92" idx="5"/>
          </p:cNvCxnSpPr>
          <p:nvPr/>
        </p:nvCxnSpPr>
        <p:spPr>
          <a:xfrm flipH="1" flipV="1">
            <a:off x="4710665" y="3065340"/>
            <a:ext cx="463163" cy="414779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 flipH="1" flipV="1">
            <a:off x="3983220" y="4287553"/>
            <a:ext cx="572522" cy="538877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 flipH="1" flipV="1">
            <a:off x="3537893" y="4364408"/>
            <a:ext cx="586612" cy="582601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 flipH="1" flipV="1">
            <a:off x="3614960" y="5050520"/>
            <a:ext cx="145597" cy="139305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 flipH="1" flipV="1">
            <a:off x="3333172" y="4873921"/>
            <a:ext cx="223088" cy="211563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>
            <a:stCxn id="106" idx="5"/>
          </p:cNvCxnSpPr>
          <p:nvPr/>
        </p:nvCxnSpPr>
        <p:spPr>
          <a:xfrm flipH="1" flipV="1">
            <a:off x="3145724" y="5513523"/>
            <a:ext cx="132286" cy="132285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 flipH="1" flipV="1">
            <a:off x="3727508" y="4688292"/>
            <a:ext cx="132286" cy="132285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H="1" flipV="1">
            <a:off x="3898266" y="3699301"/>
            <a:ext cx="524052" cy="501366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 flipV="1">
            <a:off x="4514436" y="4156236"/>
            <a:ext cx="524052" cy="501366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/>
          <p:cNvCxnSpPr/>
          <p:nvPr/>
        </p:nvCxnSpPr>
        <p:spPr>
          <a:xfrm flipH="1" flipV="1">
            <a:off x="4275178" y="4351781"/>
            <a:ext cx="132286" cy="132285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 flipH="1" flipV="1">
            <a:off x="5265263" y="2972498"/>
            <a:ext cx="208057" cy="218330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>
            <a:stCxn id="86" idx="1"/>
          </p:cNvCxnSpPr>
          <p:nvPr/>
        </p:nvCxnSpPr>
        <p:spPr>
          <a:xfrm flipH="1" flipV="1">
            <a:off x="5525238" y="3125676"/>
            <a:ext cx="479804" cy="492628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stCxn id="93" idx="1"/>
          </p:cNvCxnSpPr>
          <p:nvPr/>
        </p:nvCxnSpPr>
        <p:spPr>
          <a:xfrm flipH="1" flipV="1">
            <a:off x="5781477" y="2879359"/>
            <a:ext cx="414263" cy="400372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>
            <a:stCxn id="101" idx="1"/>
          </p:cNvCxnSpPr>
          <p:nvPr/>
        </p:nvCxnSpPr>
        <p:spPr>
          <a:xfrm flipH="1" flipV="1">
            <a:off x="6000948" y="2626802"/>
            <a:ext cx="193845" cy="189465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>
            <a:stCxn id="98" idx="1"/>
          </p:cNvCxnSpPr>
          <p:nvPr/>
        </p:nvCxnSpPr>
        <p:spPr>
          <a:xfrm flipH="1" flipV="1">
            <a:off x="6327080" y="2319840"/>
            <a:ext cx="288984" cy="269018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 flipH="1" flipV="1">
            <a:off x="6304383" y="2037511"/>
            <a:ext cx="167189" cy="150043"/>
          </a:xfrm>
          <a:prstGeom prst="straightConnector1">
            <a:avLst/>
          </a:prstGeom>
          <a:ln w="12700">
            <a:solidFill>
              <a:srgbClr val="FF0000"/>
            </a:solidFill>
            <a:prstDash val="dash"/>
            <a:tailEnd type="non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0774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Geometry of Principle Components</a:t>
            </a:r>
          </a:p>
        </p:txBody>
      </p:sp>
      <p:sp>
        <p:nvSpPr>
          <p:cNvPr id="17" name="Oval 16"/>
          <p:cNvSpPr/>
          <p:nvPr/>
        </p:nvSpPr>
        <p:spPr>
          <a:xfrm rot="18956075">
            <a:off x="1842027" y="2700368"/>
            <a:ext cx="5927828" cy="2242962"/>
          </a:xfrm>
          <a:prstGeom prst="ellipse">
            <a:avLst/>
          </a:prstGeom>
          <a:solidFill>
            <a:schemeClr val="tx2">
              <a:lumMod val="40000"/>
              <a:lumOff val="60000"/>
              <a:alpha val="23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2615156" y="1146875"/>
            <a:ext cx="4839529" cy="4899092"/>
            <a:chOff x="2615156" y="1146875"/>
            <a:chExt cx="4839529" cy="4899092"/>
          </a:xfrm>
        </p:grpSpPr>
        <p:cxnSp>
          <p:nvCxnSpPr>
            <p:cNvPr id="18" name="Straight Arrow Connector 17"/>
            <p:cNvCxnSpPr/>
            <p:nvPr/>
          </p:nvCxnSpPr>
          <p:spPr>
            <a:xfrm flipV="1">
              <a:off x="2615156" y="1518834"/>
              <a:ext cx="4514064" cy="452713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2905" y="1146875"/>
              <a:ext cx="371780" cy="330471"/>
            </a:xfrm>
            <a:prstGeom prst="rect">
              <a:avLst/>
            </a:prstGeom>
          </p:spPr>
        </p:pic>
      </p:grpSp>
      <p:sp>
        <p:nvSpPr>
          <p:cNvPr id="80" name="Oval 79"/>
          <p:cNvSpPr/>
          <p:nvPr/>
        </p:nvSpPr>
        <p:spPr>
          <a:xfrm>
            <a:off x="5377942" y="3135469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5600262" y="2907809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3444716" y="5042680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6702041" y="1806538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6398875" y="2108627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/>
        </p:nvSpPr>
        <p:spPr>
          <a:xfrm>
            <a:off x="5457101" y="3060385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/>
        </p:nvSpPr>
        <p:spPr>
          <a:xfrm>
            <a:off x="5108786" y="3410122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/>
        </p:nvSpPr>
        <p:spPr>
          <a:xfrm>
            <a:off x="3759929" y="4722140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/>
        </p:nvSpPr>
        <p:spPr>
          <a:xfrm>
            <a:off x="4610531" y="3896310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/>
          <p:cNvSpPr/>
          <p:nvPr/>
        </p:nvSpPr>
        <p:spPr>
          <a:xfrm>
            <a:off x="5029650" y="3492791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/>
        </p:nvSpPr>
        <p:spPr>
          <a:xfrm>
            <a:off x="5723338" y="2792339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/>
        </p:nvSpPr>
        <p:spPr>
          <a:xfrm>
            <a:off x="4423775" y="4066294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/>
        </p:nvSpPr>
        <p:spPr>
          <a:xfrm>
            <a:off x="4983000" y="3543734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4823850" y="3680197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/>
          <p:cNvSpPr/>
          <p:nvPr/>
        </p:nvSpPr>
        <p:spPr>
          <a:xfrm>
            <a:off x="6233603" y="2258863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/>
        </p:nvSpPr>
        <p:spPr>
          <a:xfrm>
            <a:off x="5962234" y="2568718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/>
        </p:nvSpPr>
        <p:spPr>
          <a:xfrm>
            <a:off x="4065309" y="4426168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Oval 102"/>
          <p:cNvSpPr/>
          <p:nvPr/>
        </p:nvSpPr>
        <p:spPr>
          <a:xfrm>
            <a:off x="5175162" y="3331924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/>
        </p:nvSpPr>
        <p:spPr>
          <a:xfrm>
            <a:off x="4223895" y="4271185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/>
        </p:nvSpPr>
        <p:spPr>
          <a:xfrm>
            <a:off x="3070773" y="5461057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/>
        </p:nvSpPr>
        <p:spPr>
          <a:xfrm>
            <a:off x="4336294" y="4162393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/>
        </p:nvSpPr>
        <p:spPr>
          <a:xfrm>
            <a:off x="3848301" y="4637302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Oval 109"/>
          <p:cNvSpPr/>
          <p:nvPr/>
        </p:nvSpPr>
        <p:spPr>
          <a:xfrm>
            <a:off x="3537468" y="4973028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/>
        </p:nvSpPr>
        <p:spPr>
          <a:xfrm>
            <a:off x="4688945" y="3832972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4753843" y="3760870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Oval 114"/>
          <p:cNvSpPr/>
          <p:nvPr/>
        </p:nvSpPr>
        <p:spPr>
          <a:xfrm>
            <a:off x="4510480" y="3991962"/>
            <a:ext cx="154983" cy="154983"/>
          </a:xfrm>
          <a:prstGeom prst="ellipse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679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49249" y="1013998"/>
            <a:ext cx="8445500" cy="5280665"/>
          </a:xfrm>
        </p:spPr>
        <p:txBody>
          <a:bodyPr>
            <a:normAutofit/>
          </a:bodyPr>
          <a:lstStyle/>
          <a:p>
            <a:r>
              <a:rPr lang="en-US" dirty="0"/>
              <a:t>PCA transforms a number of </a:t>
            </a:r>
            <a:r>
              <a:rPr lang="en-US" u="sng" dirty="0"/>
              <a:t>correlated</a:t>
            </a:r>
            <a:r>
              <a:rPr lang="en-US" dirty="0"/>
              <a:t> variables into a smaller number of </a:t>
            </a:r>
            <a:r>
              <a:rPr lang="en-US" i="1" u="sng" dirty="0"/>
              <a:t>uncorrelated</a:t>
            </a:r>
            <a:r>
              <a:rPr lang="en-US" dirty="0"/>
              <a:t> principal components.</a:t>
            </a:r>
          </a:p>
          <a:p>
            <a:r>
              <a:rPr lang="en-US" dirty="0"/>
              <a:t>The principal components are linear combinations (like a weighted average) of the original variables.</a:t>
            </a:r>
          </a:p>
          <a:p>
            <a:r>
              <a:rPr lang="en-US" dirty="0"/>
              <a:t>The first principal component accounts for as much of the variability in the data as possible, and each succeeding component accounts for as much of the remaining variability as possible.</a:t>
            </a:r>
          </a:p>
          <a:p>
            <a:r>
              <a:rPr lang="en-US" dirty="0"/>
              <a:t>In a geometric view, it is like fitting an ellipsoid to the data.</a:t>
            </a:r>
          </a:p>
          <a:p>
            <a:r>
              <a:rPr lang="en-US" dirty="0"/>
              <a:t>Projection on the long axis preserves most variance in the data.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Summary</a:t>
            </a:r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736597" y="5519966"/>
            <a:ext cx="8058152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1" i="0" kern="1200" spc="0" baseline="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>
                <a:effectLst/>
              </a:rPr>
              <a:t>How does PCA compute the weights of each component and the amount of variance it captures? </a:t>
            </a:r>
          </a:p>
        </p:txBody>
      </p:sp>
    </p:spTree>
    <p:extLst>
      <p:ext uri="{BB962C8B-B14F-4D97-AF65-F5344CB8AC3E}">
        <p14:creationId xmlns:p14="http://schemas.microsoft.com/office/powerpoint/2010/main" val="2983506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49249" y="984274"/>
            <a:ext cx="8582479" cy="553347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PCA is performed on the </a:t>
            </a:r>
            <a:r>
              <a:rPr lang="en-US" b="1" u="sng" dirty="0"/>
              <a:t>covariance matrix </a:t>
            </a:r>
            <a:r>
              <a:rPr lang="en-US" dirty="0"/>
              <a:t>of the data.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Eigenvalues and eigenvectors</a:t>
            </a:r>
          </a:p>
        </p:txBody>
      </p:sp>
      <p:pic>
        <p:nvPicPr>
          <p:cNvPr id="1026" name="Picture 2" descr="A big picture of the idea of PCA algorithm.">
            <a:extLst>
              <a:ext uri="{FF2B5EF4-FFF2-40B4-BE49-F238E27FC236}">
                <a16:creationId xmlns:a16="http://schemas.microsoft.com/office/drawing/2014/main" id="{E720A565-173E-6644-B38F-6B5ACA9915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60634" y="2130492"/>
            <a:ext cx="1822999" cy="426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 big picture of the idea of PCA algorithm.">
            <a:extLst>
              <a:ext uri="{FF2B5EF4-FFF2-40B4-BE49-F238E27FC236}">
                <a16:creationId xmlns:a16="http://schemas.microsoft.com/office/drawing/2014/main" id="{7E2B7A1B-4AD8-A34A-AC48-9303B00540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291201" y="3230277"/>
            <a:ext cx="1004391" cy="1181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A big picture of the idea of PCA algorithm.">
            <a:extLst>
              <a:ext uri="{FF2B5EF4-FFF2-40B4-BE49-F238E27FC236}">
                <a16:creationId xmlns:a16="http://schemas.microsoft.com/office/drawing/2014/main" id="{4B89CC4D-813F-3C4B-B216-210B65E60B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86795" y="3343564"/>
            <a:ext cx="1570681" cy="1067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A big picture of the idea of PCA algorithm.">
            <a:extLst>
              <a:ext uri="{FF2B5EF4-FFF2-40B4-BE49-F238E27FC236}">
                <a16:creationId xmlns:a16="http://schemas.microsoft.com/office/drawing/2014/main" id="{7EB3C247-6FDB-7041-87D4-9CF03CC0A5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516985" y="2360942"/>
            <a:ext cx="1004391" cy="4012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ACD16A6-4AAF-1C43-8CAC-4FD0C3D49A1C}"/>
              </a:ext>
            </a:extLst>
          </p:cNvPr>
          <p:cNvSpPr txBox="1"/>
          <p:nvPr/>
        </p:nvSpPr>
        <p:spPr>
          <a:xfrm>
            <a:off x="640495" y="1791938"/>
            <a:ext cx="121721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>
                <a:effectLst/>
                <a:latin typeface="+mj-lt"/>
              </a:rPr>
              <a:t>Raw data</a:t>
            </a:r>
            <a:endParaRPr lang="en-US" sz="1600" dirty="0">
              <a:effectLst/>
              <a:latin typeface="+mj-lt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BB0352-0FAE-FE4E-A1F3-89984A4E51A3}"/>
              </a:ext>
            </a:extLst>
          </p:cNvPr>
          <p:cNvSpPr txBox="1"/>
          <p:nvPr/>
        </p:nvSpPr>
        <p:spPr>
          <a:xfrm>
            <a:off x="2749001" y="2859221"/>
            <a:ext cx="182299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>
                <a:effectLst/>
                <a:latin typeface="+mj-lt"/>
              </a:rPr>
              <a:t>Covariance matrix</a:t>
            </a:r>
            <a:endParaRPr lang="en-US" sz="1600" dirty="0">
              <a:effectLst/>
              <a:latin typeface="+mj-lt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E24601-CF8D-C847-942A-25D2F5437DBA}"/>
              </a:ext>
            </a:extLst>
          </p:cNvPr>
          <p:cNvSpPr txBox="1"/>
          <p:nvPr/>
        </p:nvSpPr>
        <p:spPr>
          <a:xfrm>
            <a:off x="4662206" y="2689944"/>
            <a:ext cx="182299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>
                <a:solidFill>
                  <a:srgbClr val="0070C0"/>
                </a:solidFill>
                <a:effectLst/>
                <a:latin typeface="+mj-lt"/>
              </a:rPr>
              <a:t>Eigenvectors</a:t>
            </a:r>
            <a:endParaRPr lang="en-US" sz="1600" dirty="0">
              <a:solidFill>
                <a:srgbClr val="0070C0"/>
              </a:solidFill>
              <a:effectLst/>
              <a:latin typeface="+mj-lt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E55D04-94FD-4B4F-9F99-418F889BBD29}"/>
              </a:ext>
            </a:extLst>
          </p:cNvPr>
          <p:cNvSpPr txBox="1"/>
          <p:nvPr/>
        </p:nvSpPr>
        <p:spPr>
          <a:xfrm>
            <a:off x="5226190" y="4613192"/>
            <a:ext cx="1822999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>
                <a:solidFill>
                  <a:srgbClr val="FF0000"/>
                </a:solidFill>
                <a:effectLst/>
                <a:latin typeface="+mj-lt"/>
              </a:rPr>
              <a:t>Eigenvalues</a:t>
            </a:r>
            <a:endParaRPr lang="en-US" sz="1600" dirty="0">
              <a:solidFill>
                <a:srgbClr val="FF0000"/>
              </a:solidFill>
              <a:effectLst/>
              <a:latin typeface="+mj-lt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DF535B-2449-564C-88FE-58CCB05223B1}"/>
              </a:ext>
            </a:extLst>
          </p:cNvPr>
          <p:cNvSpPr/>
          <p:nvPr/>
        </p:nvSpPr>
        <p:spPr>
          <a:xfrm>
            <a:off x="5291201" y="3124507"/>
            <a:ext cx="461844" cy="1392676"/>
          </a:xfrm>
          <a:prstGeom prst="rect">
            <a:avLst/>
          </a:prstGeom>
          <a:noFill/>
          <a:ln w="25400">
            <a:solidFill>
              <a:srgbClr val="0E5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AF500CF-BE93-3141-BD1C-ACDF68D36CCA}"/>
              </a:ext>
            </a:extLst>
          </p:cNvPr>
          <p:cNvSpPr/>
          <p:nvPr/>
        </p:nvSpPr>
        <p:spPr>
          <a:xfrm>
            <a:off x="5826269" y="3133165"/>
            <a:ext cx="396099" cy="1392676"/>
          </a:xfrm>
          <a:prstGeom prst="rect">
            <a:avLst/>
          </a:prstGeom>
          <a:noFill/>
          <a:ln w="254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BB7119-89DC-7C48-8D66-CE8E6989C040}"/>
              </a:ext>
            </a:extLst>
          </p:cNvPr>
          <p:cNvSpPr/>
          <p:nvPr/>
        </p:nvSpPr>
        <p:spPr>
          <a:xfrm>
            <a:off x="7656550" y="1978862"/>
            <a:ext cx="7252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dirty="0">
                <a:effectLst/>
                <a:latin typeface="+mj-lt"/>
              </a:rPr>
              <a:t>Scores</a:t>
            </a:r>
            <a:endParaRPr lang="en-US" sz="1600" b="0" dirty="0">
              <a:latin typeface="+mj-lt"/>
            </a:endParaRP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0A9DA268-35A2-984E-BCB0-5AD812E3C917}"/>
              </a:ext>
            </a:extLst>
          </p:cNvPr>
          <p:cNvSpPr/>
          <p:nvPr/>
        </p:nvSpPr>
        <p:spPr>
          <a:xfrm>
            <a:off x="2318327" y="3751013"/>
            <a:ext cx="350982" cy="28527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0631A444-25A0-9148-943D-3BBFD21E7694}"/>
              </a:ext>
            </a:extLst>
          </p:cNvPr>
          <p:cNvSpPr/>
          <p:nvPr/>
        </p:nvSpPr>
        <p:spPr>
          <a:xfrm>
            <a:off x="4662206" y="3734849"/>
            <a:ext cx="350982" cy="28527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5F8F5D59-A068-AE4B-BD28-F45596DE81A7}"/>
              </a:ext>
            </a:extLst>
          </p:cNvPr>
          <p:cNvSpPr/>
          <p:nvPr/>
        </p:nvSpPr>
        <p:spPr>
          <a:xfrm>
            <a:off x="6730797" y="3760774"/>
            <a:ext cx="350982" cy="28527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8098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349249" y="44624"/>
            <a:ext cx="7668080" cy="648072"/>
          </a:xfrm>
        </p:spPr>
        <p:txBody>
          <a:bodyPr/>
          <a:lstStyle/>
          <a:p>
            <a:r>
              <a:rPr lang="en-US" dirty="0"/>
              <a:t>Eigenvectors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002060"/>
                </a:solidFill>
              </a:rPr>
              <a:t>Covariance</a:t>
            </a:r>
            <a:r>
              <a:rPr lang="zh-CN" altLang="en-US" dirty="0">
                <a:solidFill>
                  <a:srgbClr val="002060"/>
                </a:solidFill>
              </a:rPr>
              <a:t> </a:t>
            </a:r>
            <a:r>
              <a:rPr lang="en-US" altLang="zh-CN" dirty="0">
                <a:solidFill>
                  <a:srgbClr val="002060"/>
                </a:solidFill>
              </a:rPr>
              <a:t>Matrix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191199" y="3288210"/>
            <a:ext cx="3482805" cy="201285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None/>
            </a:pPr>
            <a:r>
              <a:rPr lang="en-US" altLang="zh-CN" b="0" dirty="0">
                <a:solidFill>
                  <a:srgbClr val="FF0000"/>
                </a:solidFill>
                <a:effectLst/>
              </a:rPr>
              <a:t>E</a:t>
            </a:r>
            <a:r>
              <a:rPr lang="en-US" b="0" dirty="0">
                <a:solidFill>
                  <a:srgbClr val="FF0000"/>
                </a:solidFill>
                <a:effectLst/>
              </a:rPr>
              <a:t>igenvectors </a:t>
            </a:r>
            <a:r>
              <a:rPr lang="en-US" altLang="zh-CN" b="0" dirty="0">
                <a:solidFill>
                  <a:srgbClr val="FF0000"/>
                </a:solidFill>
                <a:effectLst/>
              </a:rPr>
              <a:t>are</a:t>
            </a:r>
            <a:r>
              <a:rPr lang="zh-CN" altLang="en-US" b="0" dirty="0">
                <a:solidFill>
                  <a:srgbClr val="FF0000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FF0000"/>
                </a:solidFill>
                <a:effectLst/>
              </a:rPr>
              <a:t>at</a:t>
            </a:r>
            <a:r>
              <a:rPr lang="zh-CN" altLang="en-US" b="0" dirty="0">
                <a:solidFill>
                  <a:srgbClr val="FF0000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FF0000"/>
                </a:solidFill>
                <a:effectLst/>
              </a:rPr>
              <a:t>right</a:t>
            </a:r>
            <a:r>
              <a:rPr lang="zh-CN" altLang="en-US" b="0" dirty="0">
                <a:solidFill>
                  <a:srgbClr val="FF0000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FF0000"/>
                </a:solidFill>
                <a:effectLst/>
              </a:rPr>
              <a:t>angles</a:t>
            </a:r>
            <a:r>
              <a:rPr lang="zh-CN" altLang="en-US" b="0" dirty="0">
                <a:solidFill>
                  <a:srgbClr val="FF0000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FF0000"/>
                </a:solidFill>
                <a:effectLst/>
              </a:rPr>
              <a:t>(orthogonal),</a:t>
            </a:r>
            <a:r>
              <a:rPr lang="zh-CN" altLang="en-US" b="0" dirty="0">
                <a:solidFill>
                  <a:srgbClr val="FF0000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FF0000"/>
                </a:solidFill>
                <a:effectLst/>
              </a:rPr>
              <a:t>and</a:t>
            </a:r>
            <a:r>
              <a:rPr lang="zh-CN" altLang="en-US" b="0" dirty="0">
                <a:solidFill>
                  <a:srgbClr val="FF0000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FF0000"/>
                </a:solidFill>
                <a:effectLst/>
              </a:rPr>
              <a:t>e</a:t>
            </a:r>
            <a:r>
              <a:rPr lang="en-US" b="0" dirty="0">
                <a:solidFill>
                  <a:srgbClr val="FF0000"/>
                </a:solidFill>
                <a:effectLst/>
              </a:rPr>
              <a:t>ach</a:t>
            </a:r>
            <a:r>
              <a:rPr lang="zh-CN" altLang="en-US" b="0" dirty="0">
                <a:solidFill>
                  <a:srgbClr val="FF0000"/>
                </a:solidFill>
                <a:effectLst/>
              </a:rPr>
              <a:t> </a:t>
            </a:r>
            <a:r>
              <a:rPr lang="en-US" altLang="zh-CN" b="0" dirty="0">
                <a:solidFill>
                  <a:srgbClr val="FF0000"/>
                </a:solidFill>
                <a:effectLst/>
              </a:rPr>
              <a:t>is</a:t>
            </a:r>
            <a:r>
              <a:rPr lang="en-US" b="0" dirty="0">
                <a:solidFill>
                  <a:srgbClr val="FF0000"/>
                </a:solidFill>
                <a:effectLst/>
              </a:rPr>
              <a:t> an axis of the ellipsoid fitted to the data. </a:t>
            </a:r>
          </a:p>
          <a:p>
            <a:pPr marL="0" indent="0" fontAlgn="auto">
              <a:spcAft>
                <a:spcPts val="0"/>
              </a:spcAft>
              <a:buFont typeface="Arial"/>
              <a:buNone/>
            </a:pPr>
            <a:endParaRPr lang="en-US" b="0" dirty="0">
              <a:solidFill>
                <a:srgbClr val="FF0000"/>
              </a:solidFill>
              <a:effectLst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275204" y="2102171"/>
            <a:ext cx="5493240" cy="4739500"/>
            <a:chOff x="971392" y="1046889"/>
            <a:chExt cx="7353295" cy="5847982"/>
          </a:xfrm>
        </p:grpSpPr>
        <p:cxnSp>
          <p:nvCxnSpPr>
            <p:cNvPr id="7" name="Straight Arrow Connector 6"/>
            <p:cNvCxnSpPr/>
            <p:nvPr/>
          </p:nvCxnSpPr>
          <p:spPr>
            <a:xfrm>
              <a:off x="2162036" y="6431796"/>
              <a:ext cx="5501898" cy="15498"/>
            </a:xfrm>
            <a:prstGeom prst="straightConnector1">
              <a:avLst/>
            </a:prstGeom>
            <a:ln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/>
            <p:cNvCxnSpPr/>
            <p:nvPr/>
          </p:nvCxnSpPr>
          <p:spPr>
            <a:xfrm flipV="1">
              <a:off x="2190449" y="1146875"/>
              <a:ext cx="25808" cy="5282338"/>
            </a:xfrm>
            <a:prstGeom prst="straightConnector1">
              <a:avLst/>
            </a:prstGeom>
            <a:ln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79926" y="6323309"/>
              <a:ext cx="476676" cy="35183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00767" y="1046889"/>
              <a:ext cx="546100" cy="393700"/>
            </a:xfrm>
            <a:prstGeom prst="rect">
              <a:avLst/>
            </a:prstGeom>
          </p:spPr>
        </p:pic>
        <p:grpSp>
          <p:nvGrpSpPr>
            <p:cNvPr id="11" name="Group 10"/>
            <p:cNvGrpSpPr/>
            <p:nvPr/>
          </p:nvGrpSpPr>
          <p:grpSpPr>
            <a:xfrm>
              <a:off x="1640550" y="1440589"/>
              <a:ext cx="5814135" cy="5454282"/>
              <a:chOff x="1640550" y="1440589"/>
              <a:chExt cx="5814135" cy="5454282"/>
            </a:xfrm>
          </p:grpSpPr>
          <p:cxnSp>
            <p:nvCxnSpPr>
              <p:cNvPr id="61" name="Straight Arrow Connector 60"/>
              <p:cNvCxnSpPr/>
              <p:nvPr/>
            </p:nvCxnSpPr>
            <p:spPr>
              <a:xfrm flipV="1">
                <a:off x="4760206" y="1440589"/>
                <a:ext cx="29883" cy="4854844"/>
              </a:xfrm>
              <a:prstGeom prst="straightConnector1">
                <a:avLst/>
              </a:prstGeom>
              <a:ln w="12700">
                <a:solidFill>
                  <a:srgbClr val="0070C0"/>
                </a:solidFill>
                <a:prstDash val="dash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Arrow Connector 61"/>
              <p:cNvCxnSpPr/>
              <p:nvPr/>
            </p:nvCxnSpPr>
            <p:spPr>
              <a:xfrm flipH="1">
                <a:off x="2345433" y="3843580"/>
                <a:ext cx="5109252" cy="0"/>
              </a:xfrm>
              <a:prstGeom prst="straightConnector1">
                <a:avLst/>
              </a:prstGeom>
              <a:ln w="12700">
                <a:solidFill>
                  <a:srgbClr val="0070C0"/>
                </a:solidFill>
                <a:prstDash val="dash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63" name="Picture 62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96391" y="6539271"/>
                <a:ext cx="419100" cy="355600"/>
              </a:xfrm>
              <a:prstGeom prst="rect">
                <a:avLst/>
              </a:prstGeom>
            </p:spPr>
          </p:pic>
          <p:pic>
            <p:nvPicPr>
              <p:cNvPr id="64" name="Picture 63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40550" y="3644049"/>
                <a:ext cx="431800" cy="355600"/>
              </a:xfrm>
              <a:prstGeom prst="rect">
                <a:avLst/>
              </a:prstGeom>
            </p:spPr>
          </p:pic>
        </p:grpSp>
        <p:sp>
          <p:nvSpPr>
            <p:cNvPr id="12" name="Oval 11"/>
            <p:cNvSpPr/>
            <p:nvPr/>
          </p:nvSpPr>
          <p:spPr>
            <a:xfrm>
              <a:off x="5496297" y="211679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3145724" y="1836518"/>
              <a:ext cx="3757609" cy="3831987"/>
              <a:chOff x="3145724" y="1836518"/>
              <a:chExt cx="3757609" cy="3831987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5130604" y="2850656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5452343" y="2756472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3198607" y="4749416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4099581" y="3247644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6748350" y="1836518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6175361" y="190626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982345" y="3595607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018845" y="3402627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3699483" y="4671447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5758139" y="308200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4348204" y="360400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5606771" y="4084902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4578379" y="2933054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6173043" y="3257034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015882" y="463619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372745" y="3918488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355285" y="363510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4441408" y="3357196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6593367" y="256616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Oval 43"/>
              <p:cNvSpPr/>
              <p:nvPr/>
            </p:nvSpPr>
            <p:spPr>
              <a:xfrm>
                <a:off x="4092948" y="493050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/>
              <p:cNvSpPr/>
              <p:nvPr/>
            </p:nvSpPr>
            <p:spPr>
              <a:xfrm>
                <a:off x="3795258" y="361046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6172096" y="279357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3848301" y="4154838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882854" y="306210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4873342" y="4353777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4217959" y="414267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3145724" y="5513522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4066479" y="3884909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3401277" y="4236204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4321645" y="439661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3753125" y="5175142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5073667" y="3894494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4555742" y="478859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4703936" y="3862952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5166056" y="4180465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4587366" y="4187127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Oval 13"/>
            <p:cNvSpPr/>
            <p:nvPr/>
          </p:nvSpPr>
          <p:spPr>
            <a:xfrm>
              <a:off x="5067945" y="268120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346343" y="5792382"/>
              <a:ext cx="97834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0">
                  <a:effectLst/>
                </a:rPr>
                <a:t>Weight</a:t>
              </a:r>
              <a:endParaRPr lang="en-US" sz="2000" b="0" dirty="0">
                <a:effectLst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971392" y="1477346"/>
              <a:ext cx="92685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0" dirty="0">
                  <a:effectLst/>
                </a:rPr>
                <a:t>Height</a:t>
              </a: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1842027" y="1146875"/>
              <a:ext cx="5927828" cy="4899092"/>
              <a:chOff x="1842027" y="1146875"/>
              <a:chExt cx="5927828" cy="4899092"/>
            </a:xfrm>
          </p:grpSpPr>
          <p:sp>
            <p:nvSpPr>
              <p:cNvPr id="18" name="Oval 17"/>
              <p:cNvSpPr/>
              <p:nvPr/>
            </p:nvSpPr>
            <p:spPr>
              <a:xfrm rot="18956075">
                <a:off x="1842027" y="2700368"/>
                <a:ext cx="5927828" cy="2242962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  <a:alpha val="23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2550848" y="1146875"/>
                <a:ext cx="4903837" cy="4899092"/>
                <a:chOff x="2550848" y="1146875"/>
                <a:chExt cx="4903837" cy="4899092"/>
              </a:xfrm>
            </p:grpSpPr>
            <p:grpSp>
              <p:nvGrpSpPr>
                <p:cNvPr id="20" name="Group 19"/>
                <p:cNvGrpSpPr/>
                <p:nvPr/>
              </p:nvGrpSpPr>
              <p:grpSpPr>
                <a:xfrm rot="18923888">
                  <a:off x="2615156" y="1518834"/>
                  <a:ext cx="4514064" cy="4527133"/>
                  <a:chOff x="2657275" y="2849757"/>
                  <a:chExt cx="4514064" cy="4527133"/>
                </a:xfrm>
              </p:grpSpPr>
              <p:cxnSp>
                <p:nvCxnSpPr>
                  <p:cNvPr id="23" name="Straight Arrow Connector 22"/>
                  <p:cNvCxnSpPr/>
                  <p:nvPr/>
                </p:nvCxnSpPr>
                <p:spPr>
                  <a:xfrm rot="2676112" flipV="1">
                    <a:off x="2657275" y="2849757"/>
                    <a:ext cx="4514064" cy="4527133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triangl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Straight Arrow Connector 23"/>
                  <p:cNvCxnSpPr/>
                  <p:nvPr/>
                </p:nvCxnSpPr>
                <p:spPr>
                  <a:xfrm rot="2676112" flipH="1" flipV="1">
                    <a:off x="2918709" y="3318653"/>
                    <a:ext cx="3766087" cy="3735092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triangl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21" name="Picture 20"/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7082905" y="1146875"/>
                  <a:ext cx="371780" cy="330471"/>
                </a:xfrm>
                <a:prstGeom prst="rect">
                  <a:avLst/>
                </a:prstGeom>
              </p:spPr>
            </p:pic>
            <p:pic>
              <p:nvPicPr>
                <p:cNvPr id="22" name="Picture 21"/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550848" y="1659946"/>
                  <a:ext cx="394839" cy="341482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65" name="Group 64"/>
          <p:cNvGrpSpPr/>
          <p:nvPr/>
        </p:nvGrpSpPr>
        <p:grpSpPr>
          <a:xfrm>
            <a:off x="5078377" y="1648482"/>
            <a:ext cx="2561153" cy="1389025"/>
            <a:chOff x="3918377" y="-311339"/>
            <a:chExt cx="2561153" cy="1389025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5092881" y="148338"/>
              <a:ext cx="865864" cy="92934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7" name="Group 66"/>
            <p:cNvGrpSpPr/>
            <p:nvPr/>
          </p:nvGrpSpPr>
          <p:grpSpPr>
            <a:xfrm>
              <a:off x="3918377" y="-311339"/>
              <a:ext cx="2561153" cy="1274726"/>
              <a:chOff x="4425587" y="-311339"/>
              <a:chExt cx="2561153" cy="1274726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8" name="TextBox 67"/>
                  <p:cNvSpPr txBox="1"/>
                  <p:nvPr/>
                </p:nvSpPr>
                <p:spPr>
                  <a:xfrm>
                    <a:off x="4425587" y="-311339"/>
                    <a:ext cx="2561153" cy="461665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0" dirty="0">
                        <a:effectLst/>
                        <a:latin typeface="+mj-lt"/>
                      </a:rPr>
                      <a:t>Eigenvectors of </a:t>
                    </a:r>
                    <a14:m>
                      <m:oMath xmlns:m="http://schemas.openxmlformats.org/officeDocument/2006/math">
                        <m:r>
                          <a:rPr lang="en-US" b="1" i="0" dirty="0" smtClean="0">
                            <a:effectLst/>
                            <a:latin typeface="Cambria Math" panose="02040503050406030204" pitchFamily="18" charset="0"/>
                          </a:rPr>
                          <m:t>𝐒</m:t>
                        </m:r>
                      </m:oMath>
                    </a14:m>
                    <a:endParaRPr lang="en-US" dirty="0">
                      <a:effectLst/>
                      <a:latin typeface="+mj-lt"/>
                      <a:cs typeface="Arial" panose="020B0604020202020204" pitchFamily="34" charset="0"/>
                    </a:endParaRPr>
                  </a:p>
                </p:txBody>
              </p:sp>
            </mc:Choice>
            <mc:Fallback xmlns="">
              <p:sp>
                <p:nvSpPr>
                  <p:cNvPr id="68" name="TextBox 6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425587" y="-311339"/>
                    <a:ext cx="2561153" cy="461665"/>
                  </a:xfrm>
                  <a:prstGeom prst="rect">
                    <a:avLst/>
                  </a:prstGeom>
                  <a:blipFill rotWithShape="0">
                    <a:blip r:embed="rId9"/>
                    <a:stretch>
                      <a:fillRect l="-3571" t="-10526" b="-28947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69" name="Straight Arrow Connector 68"/>
              <p:cNvCxnSpPr/>
              <p:nvPr/>
            </p:nvCxnSpPr>
            <p:spPr>
              <a:xfrm flipH="1">
                <a:off x="4490199" y="163286"/>
                <a:ext cx="1094013" cy="80010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 w="lg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/>
              <p:cNvSpPr/>
              <p:nvPr/>
            </p:nvSpPr>
            <p:spPr>
              <a:xfrm>
                <a:off x="378109" y="786556"/>
                <a:ext cx="8520961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Bef>
                    <a:spcPct val="30000"/>
                  </a:spcBef>
                  <a:defRPr/>
                </a:pPr>
                <a:r>
                  <a:rPr lang="en-US" b="0" dirty="0">
                    <a:effectLst/>
                    <a:latin typeface="+mn-lt"/>
                  </a:rPr>
                  <a:t>The covariance matrix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1">
                        <a:effectLst/>
                        <a:latin typeface="Cambria Math" charset="0"/>
                      </a:rPr>
                      <m:t>S</m:t>
                    </m:r>
                  </m:oMath>
                </a14:m>
                <a:r>
                  <a:rPr lang="en-US" b="0" dirty="0">
                    <a:effectLst/>
                    <a:latin typeface="+mn-lt"/>
                  </a:rPr>
                  <a:t> gives us information about variance and covariance among all variables</a:t>
                </a:r>
              </a:p>
            </p:txBody>
          </p:sp>
        </mc:Choice>
        <mc:Fallback xmlns="">
          <p:sp>
            <p:nvSpPr>
              <p:cNvPr id="82" name="Rectangle 8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109" y="786556"/>
                <a:ext cx="8520961" cy="830997"/>
              </a:xfrm>
              <a:prstGeom prst="rect">
                <a:avLst/>
              </a:prstGeom>
              <a:blipFill>
                <a:blip r:embed="rId10"/>
                <a:stretch>
                  <a:fillRect l="-1042" t="-2985" b="-149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3747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>
              <a:xfrm>
                <a:off x="440102" y="4686707"/>
                <a:ext cx="8246770" cy="1839956"/>
              </a:xfrm>
            </p:spPr>
            <p:txBody>
              <a:bodyPr>
                <a:normAutofit lnSpcReduction="10000"/>
              </a:bodyPr>
              <a:lstStyle/>
              <a:p>
                <a:pPr>
                  <a:lnSpc>
                    <a:spcPct val="110000"/>
                  </a:lnSpc>
                  <a:spcBef>
                    <a:spcPts val="1200"/>
                  </a:spcBef>
                </a:pPr>
                <a:r>
                  <a:rPr lang="en-US" dirty="0"/>
                  <a:t>If the eigenvalues are sorted from largest to smallest, the length of the longest axis is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rad>
                  </m:oMath>
                </a14:m>
                <a:r>
                  <a:rPr lang="en-US" dirty="0"/>
                  <a:t> and the shortest,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𝐷</m:t>
                    </m:r>
                    <m:rad>
                      <m:radPr>
                        <m:degHide m:val="on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rad>
                  </m:oMath>
                </a14:m>
                <a:endParaRPr lang="en-US" dirty="0"/>
              </a:p>
              <a:p>
                <a:pPr>
                  <a:lnSpc>
                    <a:spcPct val="110000"/>
                  </a:lnSpc>
                  <a:spcBef>
                    <a:spcPts val="1200"/>
                  </a:spcBef>
                </a:pPr>
                <a:r>
                  <a:rPr lang="en-US" dirty="0"/>
                  <a:t>The largest eigenvalue corresponds to the eigenvector pointing along the direction of maximum variance in the data</a:t>
                </a:r>
              </a:p>
              <a:p>
                <a:pPr>
                  <a:lnSpc>
                    <a:spcPct val="110000"/>
                  </a:lnSpc>
                  <a:spcBef>
                    <a:spcPts val="1200"/>
                  </a:spcBef>
                </a:pPr>
                <a:endParaRPr lang="en-US" dirty="0"/>
              </a:p>
            </p:txBody>
          </p:sp>
        </mc:Choice>
        <mc:Fallback xmlns=""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40102" y="4686707"/>
                <a:ext cx="8246770" cy="1839956"/>
              </a:xfrm>
              <a:blipFill>
                <a:blip r:embed="rId3"/>
                <a:stretch>
                  <a:fillRect l="-923" t="-2740" b="-41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 16"/>
          <p:cNvGrpSpPr/>
          <p:nvPr/>
        </p:nvGrpSpPr>
        <p:grpSpPr>
          <a:xfrm>
            <a:off x="2240696" y="795885"/>
            <a:ext cx="4062133" cy="3580171"/>
            <a:chOff x="1400767" y="1046889"/>
            <a:chExt cx="6855835" cy="5847982"/>
          </a:xfrm>
        </p:grpSpPr>
        <p:cxnSp>
          <p:nvCxnSpPr>
            <p:cNvPr id="18" name="Straight Arrow Connector 17"/>
            <p:cNvCxnSpPr/>
            <p:nvPr/>
          </p:nvCxnSpPr>
          <p:spPr>
            <a:xfrm>
              <a:off x="2162036" y="6431796"/>
              <a:ext cx="5501898" cy="15498"/>
            </a:xfrm>
            <a:prstGeom prst="straightConnector1">
              <a:avLst/>
            </a:prstGeom>
            <a:ln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V="1">
              <a:off x="2190449" y="1146875"/>
              <a:ext cx="25808" cy="5282338"/>
            </a:xfrm>
            <a:prstGeom prst="straightConnector1">
              <a:avLst/>
            </a:prstGeom>
            <a:ln>
              <a:tailEnd type="triangle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779926" y="6323309"/>
              <a:ext cx="476676" cy="351832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00767" y="1046889"/>
              <a:ext cx="546100" cy="393700"/>
            </a:xfrm>
            <a:prstGeom prst="rect">
              <a:avLst/>
            </a:prstGeom>
          </p:spPr>
        </p:pic>
        <p:grpSp>
          <p:nvGrpSpPr>
            <p:cNvPr id="29" name="Group 28"/>
            <p:cNvGrpSpPr/>
            <p:nvPr/>
          </p:nvGrpSpPr>
          <p:grpSpPr>
            <a:xfrm>
              <a:off x="1640550" y="1440589"/>
              <a:ext cx="5814135" cy="5454282"/>
              <a:chOff x="1640550" y="1440589"/>
              <a:chExt cx="5814135" cy="5454282"/>
            </a:xfrm>
          </p:grpSpPr>
          <p:cxnSp>
            <p:nvCxnSpPr>
              <p:cNvPr id="81" name="Straight Arrow Connector 80"/>
              <p:cNvCxnSpPr/>
              <p:nvPr/>
            </p:nvCxnSpPr>
            <p:spPr>
              <a:xfrm flipV="1">
                <a:off x="4760206" y="1440589"/>
                <a:ext cx="29883" cy="4854844"/>
              </a:xfrm>
              <a:prstGeom prst="straightConnector1">
                <a:avLst/>
              </a:prstGeom>
              <a:ln w="12700">
                <a:solidFill>
                  <a:srgbClr val="0070C0"/>
                </a:solidFill>
                <a:prstDash val="dash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flipH="1">
                <a:off x="2345433" y="3843580"/>
                <a:ext cx="5109252" cy="0"/>
              </a:xfrm>
              <a:prstGeom prst="straightConnector1">
                <a:avLst/>
              </a:prstGeom>
              <a:ln w="12700">
                <a:solidFill>
                  <a:srgbClr val="0070C0"/>
                </a:solidFill>
                <a:prstDash val="dash"/>
                <a:tailEnd type="non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83" name="Picture 82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96391" y="6539271"/>
                <a:ext cx="419100" cy="355600"/>
              </a:xfrm>
              <a:prstGeom prst="rect">
                <a:avLst/>
              </a:prstGeom>
            </p:spPr>
          </p:pic>
          <p:pic>
            <p:nvPicPr>
              <p:cNvPr id="84" name="Picture 83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40550" y="3644049"/>
                <a:ext cx="431800" cy="355600"/>
              </a:xfrm>
              <a:prstGeom prst="rect">
                <a:avLst/>
              </a:prstGeom>
            </p:spPr>
          </p:pic>
        </p:grpSp>
        <p:sp>
          <p:nvSpPr>
            <p:cNvPr id="30" name="Oval 29"/>
            <p:cNvSpPr/>
            <p:nvPr/>
          </p:nvSpPr>
          <p:spPr>
            <a:xfrm>
              <a:off x="5496297" y="2116791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3145724" y="1836518"/>
              <a:ext cx="3757609" cy="3831987"/>
              <a:chOff x="3145724" y="1836518"/>
              <a:chExt cx="3757609" cy="3831987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5130604" y="2850656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/>
              <p:cNvSpPr/>
              <p:nvPr/>
            </p:nvSpPr>
            <p:spPr>
              <a:xfrm>
                <a:off x="5452343" y="2756472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3198607" y="4749416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4099581" y="3247644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6748350" y="1836518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6175361" y="190626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5982345" y="3595607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5018845" y="3402627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3699483" y="4671447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5758139" y="308200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4348204" y="360400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5606771" y="4084902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4578379" y="2933054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6173043" y="3257034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/>
              <p:cNvSpPr/>
              <p:nvPr/>
            </p:nvSpPr>
            <p:spPr>
              <a:xfrm>
                <a:off x="5015882" y="463619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/>
              <p:cNvSpPr/>
              <p:nvPr/>
            </p:nvSpPr>
            <p:spPr>
              <a:xfrm>
                <a:off x="5372745" y="3918488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/>
              <p:cNvSpPr/>
              <p:nvPr/>
            </p:nvSpPr>
            <p:spPr>
              <a:xfrm>
                <a:off x="5355285" y="363510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4441408" y="3357196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6593367" y="256616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/>
              <p:cNvSpPr/>
              <p:nvPr/>
            </p:nvSpPr>
            <p:spPr>
              <a:xfrm>
                <a:off x="4092948" y="493050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/>
              <p:cNvSpPr/>
              <p:nvPr/>
            </p:nvSpPr>
            <p:spPr>
              <a:xfrm>
                <a:off x="3795258" y="361046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/>
              <p:cNvSpPr/>
              <p:nvPr/>
            </p:nvSpPr>
            <p:spPr>
              <a:xfrm>
                <a:off x="6172096" y="279357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3848301" y="4154838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/>
              <p:cNvSpPr/>
              <p:nvPr/>
            </p:nvSpPr>
            <p:spPr>
              <a:xfrm>
                <a:off x="4882854" y="3062101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4873342" y="4353777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4217959" y="414267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3145724" y="5513522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4066479" y="3884909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/>
              <p:cNvSpPr/>
              <p:nvPr/>
            </p:nvSpPr>
            <p:spPr>
              <a:xfrm>
                <a:off x="3401277" y="4236204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4321645" y="439661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/>
              <p:cNvSpPr/>
              <p:nvPr/>
            </p:nvSpPr>
            <p:spPr>
              <a:xfrm>
                <a:off x="3753125" y="5175142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5073667" y="3894494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4555742" y="4788590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4703936" y="3862952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5166056" y="4180465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4587366" y="4187127"/>
                <a:ext cx="154983" cy="154983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3" name="Oval 32"/>
            <p:cNvSpPr/>
            <p:nvPr/>
          </p:nvSpPr>
          <p:spPr>
            <a:xfrm>
              <a:off x="5067945" y="2681207"/>
              <a:ext cx="154983" cy="15498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1842027" y="1146875"/>
              <a:ext cx="5927828" cy="4899092"/>
              <a:chOff x="1842027" y="1146875"/>
              <a:chExt cx="5927828" cy="4899092"/>
            </a:xfrm>
          </p:grpSpPr>
          <p:sp>
            <p:nvSpPr>
              <p:cNvPr id="38" name="Oval 37"/>
              <p:cNvSpPr/>
              <p:nvPr/>
            </p:nvSpPr>
            <p:spPr>
              <a:xfrm rot="18956075">
                <a:off x="1842027" y="2700368"/>
                <a:ext cx="5927828" cy="2242962"/>
              </a:xfrm>
              <a:prstGeom prst="ellipse">
                <a:avLst/>
              </a:prstGeom>
              <a:solidFill>
                <a:schemeClr val="tx2">
                  <a:lumMod val="40000"/>
                  <a:lumOff val="60000"/>
                  <a:alpha val="23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9" name="Group 38"/>
              <p:cNvGrpSpPr/>
              <p:nvPr/>
            </p:nvGrpSpPr>
            <p:grpSpPr>
              <a:xfrm>
                <a:off x="2550848" y="1146875"/>
                <a:ext cx="4903837" cy="4899092"/>
                <a:chOff x="2550848" y="1146875"/>
                <a:chExt cx="4903837" cy="4899092"/>
              </a:xfrm>
            </p:grpSpPr>
            <p:grpSp>
              <p:nvGrpSpPr>
                <p:cNvPr id="40" name="Group 39"/>
                <p:cNvGrpSpPr/>
                <p:nvPr/>
              </p:nvGrpSpPr>
              <p:grpSpPr>
                <a:xfrm rot="18923888">
                  <a:off x="2615156" y="1518834"/>
                  <a:ext cx="4514064" cy="4527133"/>
                  <a:chOff x="2657275" y="2849757"/>
                  <a:chExt cx="4514064" cy="4527133"/>
                </a:xfrm>
              </p:grpSpPr>
              <p:cxnSp>
                <p:nvCxnSpPr>
                  <p:cNvPr id="43" name="Straight Arrow Connector 42"/>
                  <p:cNvCxnSpPr/>
                  <p:nvPr/>
                </p:nvCxnSpPr>
                <p:spPr>
                  <a:xfrm rot="2676112" flipV="1">
                    <a:off x="2657275" y="2849757"/>
                    <a:ext cx="4514064" cy="4527133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triangl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" name="Straight Arrow Connector 43"/>
                  <p:cNvCxnSpPr/>
                  <p:nvPr/>
                </p:nvCxnSpPr>
                <p:spPr>
                  <a:xfrm rot="2676112" flipH="1" flipV="1">
                    <a:off x="2918709" y="3318653"/>
                    <a:ext cx="3766087" cy="3735092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triangle" w="lg" len="lg"/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pic>
              <p:nvPicPr>
                <p:cNvPr id="41" name="Picture 40"/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7082905" y="1146875"/>
                  <a:ext cx="371780" cy="330471"/>
                </a:xfrm>
                <a:prstGeom prst="rect">
                  <a:avLst/>
                </a:prstGeom>
              </p:spPr>
            </p:pic>
            <p:pic>
              <p:nvPicPr>
                <p:cNvPr id="42" name="Picture 41"/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550848" y="1659946"/>
                  <a:ext cx="394839" cy="341482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93" name="Group 92"/>
          <p:cNvGrpSpPr/>
          <p:nvPr/>
        </p:nvGrpSpPr>
        <p:grpSpPr>
          <a:xfrm>
            <a:off x="5634848" y="2027949"/>
            <a:ext cx="3076613" cy="710633"/>
            <a:chOff x="5639283" y="2816802"/>
            <a:chExt cx="3076613" cy="710633"/>
          </a:xfrm>
        </p:grpSpPr>
        <p:sp>
          <p:nvSpPr>
            <p:cNvPr id="94" name="TextBox 93"/>
            <p:cNvSpPr txBox="1"/>
            <p:nvPr/>
          </p:nvSpPr>
          <p:spPr>
            <a:xfrm>
              <a:off x="6636582" y="2881104"/>
              <a:ext cx="2079314" cy="6463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800" b="0" dirty="0">
                  <a:effectLst/>
                  <a:latin typeface="+mj-lt"/>
                </a:rPr>
                <a:t>Confidence region ellipse</a:t>
              </a:r>
              <a:endParaRPr lang="en-US" sz="1800" b="0" dirty="0">
                <a:effectLst/>
                <a:latin typeface="+mj-lt"/>
                <a:cs typeface="Arial" panose="020B0604020202020204" pitchFamily="34" charset="0"/>
              </a:endParaRPr>
            </a:p>
          </p:txBody>
        </p:sp>
        <p:cxnSp>
          <p:nvCxnSpPr>
            <p:cNvPr id="95" name="Straight Arrow Connector 94"/>
            <p:cNvCxnSpPr/>
            <p:nvPr/>
          </p:nvCxnSpPr>
          <p:spPr>
            <a:xfrm flipH="1" flipV="1">
              <a:off x="5639283" y="2816802"/>
              <a:ext cx="996658" cy="29046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Title 2"/>
          <p:cNvSpPr>
            <a:spLocks noGrp="1"/>
          </p:cNvSpPr>
          <p:nvPr>
            <p:ph type="title"/>
          </p:nvPr>
        </p:nvSpPr>
        <p:spPr>
          <a:xfrm>
            <a:off x="349249" y="44624"/>
            <a:ext cx="7668080" cy="648072"/>
          </a:xfrm>
        </p:spPr>
        <p:txBody>
          <a:bodyPr/>
          <a:lstStyle/>
          <a:p>
            <a:r>
              <a:rPr lang="en-US" dirty="0"/>
              <a:t>Eigenvalues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002060"/>
                </a:solidFill>
              </a:rPr>
              <a:t>Covariance</a:t>
            </a:r>
            <a:r>
              <a:rPr lang="zh-CN" altLang="en-US" dirty="0">
                <a:solidFill>
                  <a:srgbClr val="002060"/>
                </a:solidFill>
              </a:rPr>
              <a:t> </a:t>
            </a:r>
            <a:r>
              <a:rPr lang="en-US" altLang="zh-CN" dirty="0">
                <a:solidFill>
                  <a:srgbClr val="002060"/>
                </a:solidFill>
              </a:rPr>
              <a:t>Matrix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818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B2B2B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1353D2-3FA6-8C41-B34D-DB363A1D9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3144" y="2780928"/>
            <a:ext cx="4537711" cy="648072"/>
          </a:xfrm>
        </p:spPr>
        <p:txBody>
          <a:bodyPr/>
          <a:lstStyle/>
          <a:p>
            <a:r>
              <a:rPr lang="en-US" dirty="0"/>
              <a:t>Module 1: What is PCA?</a:t>
            </a:r>
          </a:p>
        </p:txBody>
      </p:sp>
    </p:spTree>
    <p:extLst>
      <p:ext uri="{BB962C8B-B14F-4D97-AF65-F5344CB8AC3E}">
        <p14:creationId xmlns:p14="http://schemas.microsoft.com/office/powerpoint/2010/main" val="37874384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dirty="0"/>
              <a:t>We calculate eigenvalues of the </a:t>
            </a:r>
            <a:r>
              <a:rPr lang="en-US" altLang="zh-CN" dirty="0"/>
              <a:t>covariance</a:t>
            </a:r>
            <a:r>
              <a:rPr lang="zh-CN" altLang="en-US" dirty="0"/>
              <a:t> </a:t>
            </a:r>
            <a:r>
              <a:rPr lang="en-US" dirty="0"/>
              <a:t>matrix and sort them from largest to smallest</a:t>
            </a:r>
          </a:p>
          <a:p>
            <a:pPr>
              <a:lnSpc>
                <a:spcPct val="110000"/>
              </a:lnSpc>
              <a:spcBef>
                <a:spcPts val="1200"/>
              </a:spcBef>
            </a:pPr>
            <a:r>
              <a:rPr lang="en-US" altLang="zh-CN" dirty="0"/>
              <a:t>S</a:t>
            </a:r>
            <a:r>
              <a:rPr lang="en-US" dirty="0"/>
              <a:t>orted eigenvalues give us successive directions of diminishing variation</a:t>
            </a:r>
          </a:p>
          <a:p>
            <a:pPr lvl="1">
              <a:lnSpc>
                <a:spcPct val="110000"/>
              </a:lnSpc>
              <a:spcBef>
                <a:spcPts val="1200"/>
              </a:spcBef>
            </a:pPr>
            <a:r>
              <a:rPr lang="en-US" dirty="0"/>
              <a:t>Eigenvectors corresponding to the </a:t>
            </a:r>
            <a:r>
              <a:rPr lang="en-US" b="1" dirty="0"/>
              <a:t>largest</a:t>
            </a:r>
            <a:r>
              <a:rPr lang="en-US" dirty="0"/>
              <a:t> eigenvalues give directions of </a:t>
            </a:r>
            <a:r>
              <a:rPr lang="en-US" b="1" dirty="0"/>
              <a:t>maximum</a:t>
            </a:r>
            <a:r>
              <a:rPr lang="en-US" dirty="0"/>
              <a:t> variation in the data</a:t>
            </a:r>
          </a:p>
          <a:p>
            <a:pPr lvl="1">
              <a:lnSpc>
                <a:spcPct val="110000"/>
              </a:lnSpc>
              <a:spcBef>
                <a:spcPts val="1200"/>
              </a:spcBef>
            </a:pPr>
            <a:r>
              <a:rPr lang="en-US" dirty="0"/>
              <a:t>Eigenvectors corresponding to the </a:t>
            </a:r>
            <a:r>
              <a:rPr lang="en-US" altLang="zh-CN" b="1" dirty="0"/>
              <a:t>second</a:t>
            </a:r>
            <a:r>
              <a:rPr lang="zh-CN" altLang="en-US" dirty="0"/>
              <a:t> </a:t>
            </a:r>
            <a:r>
              <a:rPr lang="en-US" altLang="zh-CN" dirty="0"/>
              <a:t>largest</a:t>
            </a:r>
            <a:r>
              <a:rPr lang="zh-CN" altLang="en-US" dirty="0"/>
              <a:t> </a:t>
            </a:r>
            <a:r>
              <a:rPr lang="en-US" dirty="0"/>
              <a:t>eigenvalues give directions of </a:t>
            </a:r>
            <a:r>
              <a:rPr lang="en-US" altLang="zh-CN" b="1" dirty="0"/>
              <a:t>second</a:t>
            </a:r>
            <a:r>
              <a:rPr lang="zh-CN" altLang="en-US" dirty="0"/>
              <a:t> </a:t>
            </a:r>
            <a:r>
              <a:rPr lang="en-US" altLang="zh-CN" dirty="0"/>
              <a:t>largest</a:t>
            </a:r>
            <a:r>
              <a:rPr lang="zh-CN" altLang="en-US" dirty="0"/>
              <a:t> </a:t>
            </a:r>
            <a:r>
              <a:rPr lang="en-US" dirty="0"/>
              <a:t>variation</a:t>
            </a:r>
          </a:p>
          <a:p>
            <a:pPr lvl="1">
              <a:lnSpc>
                <a:spcPct val="110000"/>
              </a:lnSpc>
              <a:spcBef>
                <a:spcPts val="1200"/>
              </a:spcBef>
            </a:pP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so</a:t>
            </a:r>
            <a:r>
              <a:rPr lang="zh-CN" altLang="en-US" dirty="0"/>
              <a:t> </a:t>
            </a:r>
            <a:r>
              <a:rPr lang="en-US" altLang="zh-CN" dirty="0"/>
              <a:t>on…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49249" y="44624"/>
            <a:ext cx="8160906" cy="648072"/>
          </a:xfrm>
        </p:spPr>
        <p:txBody>
          <a:bodyPr/>
          <a:lstStyle/>
          <a:p>
            <a:r>
              <a:rPr lang="en-US" dirty="0"/>
              <a:t>Eigenvalues, Eigenvectors and Covariance Matrices</a:t>
            </a:r>
          </a:p>
        </p:txBody>
      </p:sp>
    </p:spTree>
    <p:extLst>
      <p:ext uri="{BB962C8B-B14F-4D97-AF65-F5344CB8AC3E}">
        <p14:creationId xmlns:p14="http://schemas.microsoft.com/office/powerpoint/2010/main" val="4502018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887408" y="1013543"/>
            <a:ext cx="2109279" cy="625476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Eigenfaces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and Face Recognition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337" y="1544128"/>
            <a:ext cx="3629650" cy="433117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2152" y="1639019"/>
            <a:ext cx="4572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000" b="0" dirty="0">
                <a:solidFill>
                  <a:srgbClr val="222222"/>
                </a:solidFill>
                <a:effectLst/>
              </a:rPr>
              <a:t>A set of </a:t>
            </a:r>
            <a:r>
              <a:rPr lang="en-US" sz="2000" b="0" dirty="0" err="1">
                <a:solidFill>
                  <a:srgbClr val="222222"/>
                </a:solidFill>
                <a:effectLst/>
              </a:rPr>
              <a:t>eigenfaces</a:t>
            </a:r>
            <a:r>
              <a:rPr lang="en-US" sz="2000" b="0" dirty="0">
                <a:solidFill>
                  <a:srgbClr val="222222"/>
                </a:solidFill>
                <a:effectLst/>
              </a:rPr>
              <a:t> can be generated by performing PCA on a large set of images depicting different human faces. 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b="0" dirty="0" err="1">
                <a:effectLst/>
              </a:rPr>
              <a:t>Eigenfaces</a:t>
            </a:r>
            <a:r>
              <a:rPr lang="en-US" sz="2000" b="0" dirty="0">
                <a:effectLst/>
              </a:rPr>
              <a:t> can be considered a set of "standardized face ingredients” (symmetry, style of facial hair, hairline, size of the nose or mouth, etc.), derived from many pictures of faces.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000" b="0" dirty="0">
                <a:effectLst/>
              </a:rPr>
              <a:t>Any human face can be considered to be a combination of these standard faces</a:t>
            </a:r>
            <a:endParaRPr lang="en-US" sz="2000" b="0" dirty="0"/>
          </a:p>
        </p:txBody>
      </p:sp>
    </p:spTree>
    <p:extLst>
      <p:ext uri="{BB962C8B-B14F-4D97-AF65-F5344CB8AC3E}">
        <p14:creationId xmlns:p14="http://schemas.microsoft.com/office/powerpoint/2010/main" val="25748465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Remarkably, it does not take many </a:t>
            </a:r>
            <a:r>
              <a:rPr lang="en-US" dirty="0" err="1"/>
              <a:t>eigenfaces</a:t>
            </a:r>
            <a:r>
              <a:rPr lang="en-US" dirty="0"/>
              <a:t> combined together to achieve a fair approximation of most faces. </a:t>
            </a:r>
          </a:p>
          <a:p>
            <a:r>
              <a:rPr lang="en-US" dirty="0"/>
              <a:t>A person's face is not recorded by a digital photograph, but instead as just a list of PCA scores, much less storage space is required.</a:t>
            </a:r>
          </a:p>
          <a:p>
            <a:r>
              <a:rPr lang="en-US" dirty="0"/>
              <a:t>This technique is also used for handwriting recognition, lip reading, voice recognition, sign language, hand gestures interpretation and medical imaging analysis.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and Face Recognition </a:t>
            </a:r>
          </a:p>
        </p:txBody>
      </p:sp>
    </p:spTree>
    <p:extLst>
      <p:ext uri="{BB962C8B-B14F-4D97-AF65-F5344CB8AC3E}">
        <p14:creationId xmlns:p14="http://schemas.microsoft.com/office/powerpoint/2010/main" val="3134350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PCA finds the directions that best explain the predictors X. </a:t>
            </a:r>
          </a:p>
          <a:p>
            <a:r>
              <a:rPr lang="en-US" dirty="0"/>
              <a:t>There is no guarantee that the principal directions will also be the best directions to use for predicting the response Y. </a:t>
            </a:r>
          </a:p>
          <a:p>
            <a:r>
              <a:rPr lang="en-US" dirty="0"/>
              <a:t>Principal components are identified in an </a:t>
            </a:r>
            <a:r>
              <a:rPr lang="en-US" dirty="0">
                <a:solidFill>
                  <a:srgbClr val="FF0000"/>
                </a:solidFill>
              </a:rPr>
              <a:t>unsupervised</a:t>
            </a:r>
            <a:r>
              <a:rPr lang="en-US" dirty="0"/>
              <a:t> way: the response Y does not supervise the identification of the principal components. </a:t>
            </a:r>
          </a:p>
          <a:p>
            <a:r>
              <a:rPr lang="en-US" dirty="0"/>
              <a:t>Partial least squares (PLS) is a </a:t>
            </a:r>
            <a:r>
              <a:rPr lang="en-US" dirty="0">
                <a:solidFill>
                  <a:srgbClr val="FF0000"/>
                </a:solidFill>
              </a:rPr>
              <a:t>supervised</a:t>
            </a:r>
            <a:r>
              <a:rPr lang="en-US" dirty="0"/>
              <a:t> alternative to PCR.</a:t>
            </a:r>
          </a:p>
          <a:p>
            <a:pPr lvl="1"/>
            <a:r>
              <a:rPr lang="en-US" dirty="0"/>
              <a:t>Dimension reduction for X like PCA</a:t>
            </a:r>
          </a:p>
          <a:p>
            <a:pPr lvl="1"/>
            <a:r>
              <a:rPr lang="en-US" dirty="0"/>
              <a:t>Finds directions that are related to the response Y.</a:t>
            </a:r>
          </a:p>
          <a:p>
            <a:pPr lvl="1"/>
            <a:r>
              <a:rPr lang="en-US" dirty="0"/>
              <a:t>Find directions that help explain both the response and the predictors.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Partial least squares: 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14515491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Partial least squares: Supervised Learning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318" y="1359657"/>
            <a:ext cx="8136379" cy="465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1809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However, in practice, PLS often performs no better than ridge regression or principal component regression (PCR). </a:t>
            </a:r>
          </a:p>
          <a:p>
            <a:r>
              <a:rPr lang="en-US" dirty="0"/>
              <a:t>While the supervised dimension reduction of PLS can reduce bias, it also has the potential to increase variance.</a:t>
            </a:r>
          </a:p>
          <a:p>
            <a:r>
              <a:rPr lang="en-US" dirty="0"/>
              <a:t>So, it is often better to simply use PCR.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Partial least squares</a:t>
            </a:r>
          </a:p>
        </p:txBody>
      </p:sp>
    </p:spTree>
    <p:extLst>
      <p:ext uri="{BB962C8B-B14F-4D97-AF65-F5344CB8AC3E}">
        <p14:creationId xmlns:p14="http://schemas.microsoft.com/office/powerpoint/2010/main" val="150709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49249" y="1062985"/>
            <a:ext cx="8445500" cy="5280665"/>
          </a:xfrm>
        </p:spPr>
        <p:txBody>
          <a:bodyPr>
            <a:normAutofit/>
          </a:bodyPr>
          <a:lstStyle/>
          <a:p>
            <a:r>
              <a:rPr lang="en-US" dirty="0"/>
              <a:t>Principal Component Analysis (PCA) is a </a:t>
            </a:r>
            <a:r>
              <a:rPr lang="en-US" b="1" dirty="0"/>
              <a:t>dimension-reduction </a:t>
            </a:r>
            <a:r>
              <a:rPr lang="en-US" dirty="0"/>
              <a:t>or data compression method.</a:t>
            </a:r>
          </a:p>
          <a:p>
            <a:r>
              <a:rPr lang="en-US" dirty="0"/>
              <a:t>It is useful when you have obtained data on a large number of correlated variables, and believe that there is some </a:t>
            </a:r>
            <a:r>
              <a:rPr lang="en-US" b="1" dirty="0"/>
              <a:t>redundancy</a:t>
            </a:r>
            <a:r>
              <a:rPr lang="en-US" dirty="0"/>
              <a:t> in them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(possibly because they are measuring the same construct). </a:t>
            </a:r>
          </a:p>
          <a:p>
            <a:r>
              <a:rPr lang="en-US" dirty="0"/>
              <a:t>This redundancy makes you believe that it should be possible to reduce the observed variables into a smaller number of </a:t>
            </a:r>
            <a:r>
              <a:rPr lang="en-US" b="1" dirty="0"/>
              <a:t>principal components </a:t>
            </a:r>
            <a:r>
              <a:rPr lang="en-US" dirty="0"/>
              <a:t>(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linear combinations of the original variables</a:t>
            </a:r>
            <a:r>
              <a:rPr lang="en-US" dirty="0"/>
              <a:t>) that will account for most of the information in the observed variables.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Analysis: Introduction</a:t>
            </a:r>
          </a:p>
        </p:txBody>
      </p:sp>
    </p:spTree>
    <p:extLst>
      <p:ext uri="{BB962C8B-B14F-4D97-AF65-F5344CB8AC3E}">
        <p14:creationId xmlns:p14="http://schemas.microsoft.com/office/powerpoint/2010/main" val="1088679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and Face Recognition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96921" y="1143400"/>
            <a:ext cx="6901492" cy="517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27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6361" y="87486"/>
            <a:ext cx="7866064" cy="648072"/>
          </a:xfrm>
        </p:spPr>
        <p:txBody>
          <a:bodyPr/>
          <a:lstStyle/>
          <a:p>
            <a:r>
              <a:rPr lang="en-US" dirty="0"/>
              <a:t>Motivating Example: Job Satisfaction </a:t>
            </a:r>
            <a:r>
              <a:rPr lang="en-US" dirty="0">
                <a:ea typeface="Arial" charset="0"/>
                <a:cs typeface="Arial" charset="0"/>
              </a:rPr>
              <a:t>Questionnaire</a:t>
            </a:r>
            <a:r>
              <a:rPr lang="en-US" b="0" dirty="0">
                <a:ea typeface="Arial" charset="0"/>
                <a:cs typeface="Arial" charset="0"/>
              </a:rPr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92" y="1577270"/>
            <a:ext cx="7538079" cy="44629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3637" y="822467"/>
            <a:ext cx="83508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dirty="0">
                <a:effectLst/>
                <a:ea typeface="Arial" charset="0"/>
                <a:cs typeface="Arial" charset="0"/>
              </a:rPr>
              <a:t>To predict the “intention to quit”, you have developed a 7-item measure of job satisfaction. The questionnaire is reproduced below</a:t>
            </a:r>
            <a:endParaRPr lang="en-US" sz="2000" b="0" dirty="0">
              <a:ea typeface="Arial" charset="0"/>
              <a:cs typeface="Aria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38322" y="6040192"/>
            <a:ext cx="84215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dirty="0">
                <a:effectLst/>
                <a:ea typeface="Arial" charset="0"/>
                <a:cs typeface="Arial" charset="0"/>
              </a:rPr>
              <a:t>You intended to use the employees’ responses to the 7 questions as seven separate predictors in a multiple regression model.</a:t>
            </a:r>
            <a:endParaRPr lang="en-US" sz="2000" b="0" dirty="0"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174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3404256"/>
              </p:ext>
            </p:extLst>
          </p:nvPr>
        </p:nvGraphicFramePr>
        <p:xfrm>
          <a:off x="463550" y="2128837"/>
          <a:ext cx="8445504" cy="2865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50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04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56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56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5568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556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556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55688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Employee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Q1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Q2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Q3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Q4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Q5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Q6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Q7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 gridSpan="8">
                  <a:txBody>
                    <a:bodyPr/>
                    <a:lstStyle/>
                    <a:p>
                      <a:r>
                        <a:rPr lang="en-US" dirty="0"/>
                        <a:t>                                                                                ….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2865" y="44624"/>
            <a:ext cx="7849914" cy="648072"/>
          </a:xfrm>
        </p:spPr>
        <p:txBody>
          <a:bodyPr/>
          <a:lstStyle/>
          <a:p>
            <a:r>
              <a:rPr lang="en-US" dirty="0"/>
              <a:t>Motivating Example: Job Satisfaction </a:t>
            </a:r>
            <a:r>
              <a:rPr lang="en-US" dirty="0">
                <a:ea typeface="Arial" charset="0"/>
                <a:cs typeface="Arial" charset="0"/>
              </a:rPr>
              <a:t>Questionnaire</a:t>
            </a:r>
            <a:r>
              <a:rPr lang="en-US" b="0" dirty="0">
                <a:ea typeface="Arial" charset="0"/>
                <a:cs typeface="Arial" charset="0"/>
              </a:rPr>
              <a:t>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46101" y="1056823"/>
            <a:ext cx="82804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0" dirty="0">
                <a:effectLst/>
                <a:ea typeface="Arial" charset="0"/>
                <a:cs typeface="Arial" charset="0"/>
              </a:rPr>
              <a:t>You administer the questionnaire to 200 employees and collect their responses in the following table: </a:t>
            </a:r>
            <a:endParaRPr lang="en-US" sz="2000" b="0" dirty="0"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881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92" y="1577270"/>
            <a:ext cx="7538079" cy="446292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937153" y="1912399"/>
            <a:ext cx="5782525" cy="101566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FF0000"/>
                </a:solidFill>
                <a:effectLst/>
              </a:rPr>
              <a:t>Notice that items 1- 4 all deal with the same topic: the employees’ satisfaction with their supervisors (they are somewhat redundant to one another)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977317" y="1757362"/>
            <a:ext cx="7538079" cy="2757487"/>
          </a:xfrm>
          <a:prstGeom prst="roundRect">
            <a:avLst/>
          </a:prstGeom>
          <a:noFill/>
          <a:ln w="412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effectLst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929692" y="4581526"/>
            <a:ext cx="7538079" cy="1976438"/>
            <a:chOff x="929692" y="4581526"/>
            <a:chExt cx="7538079" cy="1976438"/>
          </a:xfrm>
        </p:grpSpPr>
        <p:sp>
          <p:nvSpPr>
            <p:cNvPr id="8" name="Rectangle 7"/>
            <p:cNvSpPr/>
            <p:nvPr/>
          </p:nvSpPr>
          <p:spPr>
            <a:xfrm>
              <a:off x="2122891" y="5745536"/>
              <a:ext cx="5506636" cy="70788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2000" b="0" dirty="0">
                  <a:solidFill>
                    <a:srgbClr val="0070C0"/>
                  </a:solidFill>
                  <a:effectLst/>
                </a:rPr>
                <a:t>Similarly, items 5-7 </a:t>
              </a:r>
              <a:r>
                <a:rPr lang="en-US" sz="2000" b="0">
                  <a:solidFill>
                    <a:srgbClr val="0070C0"/>
                  </a:solidFill>
                  <a:effectLst/>
                </a:rPr>
                <a:t>all concern the </a:t>
              </a:r>
              <a:r>
                <a:rPr lang="en-US" sz="2000" b="0" dirty="0">
                  <a:solidFill>
                    <a:srgbClr val="0070C0"/>
                  </a:solidFill>
                  <a:effectLst/>
                </a:rPr>
                <a:t>employees’ satisfaction with their pay. 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929692" y="4581526"/>
              <a:ext cx="7538079" cy="1976438"/>
            </a:xfrm>
            <a:prstGeom prst="roundRect">
              <a:avLst/>
            </a:prstGeom>
            <a:noFill/>
            <a:ln w="41275">
              <a:solidFill>
                <a:srgbClr val="0070C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effectLst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727895" y="829926"/>
            <a:ext cx="78398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b="0" dirty="0">
                <a:effectLst/>
                <a:ea typeface="Arial" charset="0"/>
                <a:cs typeface="Arial" charset="0"/>
              </a:rPr>
              <a:t>Redundancy leads to multi-</a:t>
            </a:r>
            <a:r>
              <a:rPr lang="en-US" sz="1800" b="0" dirty="0" err="1">
                <a:effectLst/>
                <a:ea typeface="Arial" charset="0"/>
                <a:cs typeface="Arial" charset="0"/>
              </a:rPr>
              <a:t>colinearity</a:t>
            </a:r>
            <a:r>
              <a:rPr lang="en-US" sz="1800" b="0" dirty="0">
                <a:effectLst/>
                <a:ea typeface="Arial" charset="0"/>
                <a:cs typeface="Arial" charset="0"/>
              </a:rPr>
              <a:t> problems in multiple regression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b="0" dirty="0">
                <a:effectLst/>
                <a:ea typeface="Arial" charset="0"/>
                <a:cs typeface="Arial" charset="0"/>
              </a:rPr>
              <a:t>Too many coefficients to estimate…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</p:txBody>
      </p:sp>
      <p:sp>
        <p:nvSpPr>
          <p:cNvPr id="13" name="Title 2"/>
          <p:cNvSpPr>
            <a:spLocks noGrp="1"/>
          </p:cNvSpPr>
          <p:nvPr>
            <p:ph type="title"/>
          </p:nvPr>
        </p:nvSpPr>
        <p:spPr>
          <a:xfrm>
            <a:off x="106361" y="87486"/>
            <a:ext cx="7866064" cy="648072"/>
          </a:xfrm>
        </p:spPr>
        <p:txBody>
          <a:bodyPr/>
          <a:lstStyle/>
          <a:p>
            <a:r>
              <a:rPr lang="en-US" dirty="0"/>
              <a:t>Motivating Example: Job Satisfaction </a:t>
            </a:r>
            <a:r>
              <a:rPr lang="en-US" dirty="0">
                <a:ea typeface="Arial" charset="0"/>
                <a:cs typeface="Arial" charset="0"/>
              </a:rPr>
              <a:t>Questionnaire</a:t>
            </a:r>
            <a:r>
              <a:rPr lang="en-US" b="0" dirty="0">
                <a:ea typeface="Arial" charset="0"/>
                <a:cs typeface="Arial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462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of redundancy, it would be advantageous to reduce the number of variables. PCA will do the following for us: 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Variable 1-4 </a:t>
            </a:r>
            <a:r>
              <a:rPr lang="en-US" dirty="0"/>
              <a:t>are compressed into a single component that reflects </a:t>
            </a:r>
            <a:r>
              <a:rPr lang="en-US" b="1" u="sng" dirty="0">
                <a:solidFill>
                  <a:srgbClr val="FF0000"/>
                </a:solidFill>
              </a:rPr>
              <a:t>satisfaction with supervision</a:t>
            </a:r>
            <a:endParaRPr lang="en-US" dirty="0"/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Variable 5-7 </a:t>
            </a:r>
            <a:r>
              <a:rPr lang="en-US" dirty="0"/>
              <a:t>are compressed into a single component that reflects </a:t>
            </a:r>
            <a:r>
              <a:rPr lang="en-US" b="1" u="sng" dirty="0">
                <a:solidFill>
                  <a:srgbClr val="FF0000"/>
                </a:solidFill>
              </a:rPr>
              <a:t>satisfaction with pay</a:t>
            </a:r>
            <a:endParaRPr lang="en-US" dirty="0"/>
          </a:p>
          <a:p>
            <a:r>
              <a:rPr lang="en-US" dirty="0"/>
              <a:t>You could then use these </a:t>
            </a:r>
            <a:r>
              <a:rPr lang="en-US" u="sng" dirty="0"/>
              <a:t>two</a:t>
            </a:r>
            <a:r>
              <a:rPr lang="en-US" dirty="0"/>
              <a:t> new components (instead of seven original variables) as predictors in multiple regression.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PCA do?</a:t>
            </a:r>
          </a:p>
        </p:txBody>
      </p:sp>
      <p:grpSp>
        <p:nvGrpSpPr>
          <p:cNvPr id="48" name="Group 47"/>
          <p:cNvGrpSpPr/>
          <p:nvPr/>
        </p:nvGrpSpPr>
        <p:grpSpPr>
          <a:xfrm>
            <a:off x="1314454" y="4810136"/>
            <a:ext cx="6529382" cy="1646319"/>
            <a:chOff x="1314454" y="4810136"/>
            <a:chExt cx="6529382" cy="1646319"/>
          </a:xfrm>
        </p:grpSpPr>
        <p:sp>
          <p:nvSpPr>
            <p:cNvPr id="4" name="Rectangle 3"/>
            <p:cNvSpPr/>
            <p:nvPr/>
          </p:nvSpPr>
          <p:spPr>
            <a:xfrm>
              <a:off x="1314454" y="4829186"/>
              <a:ext cx="742950" cy="35718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2224092" y="4824423"/>
              <a:ext cx="742950" cy="35718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135314" y="4829186"/>
              <a:ext cx="742950" cy="35718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4102104" y="4824423"/>
              <a:ext cx="742950" cy="35718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053015" y="4824424"/>
              <a:ext cx="742950" cy="35718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991229" y="4819661"/>
              <a:ext cx="742950" cy="35718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6931027" y="4810136"/>
              <a:ext cx="742950" cy="357188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470033" y="4834097"/>
              <a:ext cx="458780" cy="338554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600">
                  <a:effectLst/>
                </a:rPr>
                <a:t>Q1</a:t>
              </a:r>
              <a:endParaRPr lang="en-US" sz="1600" dirty="0">
                <a:effectLst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365384" y="4843622"/>
              <a:ext cx="458780" cy="338554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>
                  <a:effectLst/>
                </a:rPr>
                <a:t>Q2</a:t>
              </a: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279783" y="4843622"/>
              <a:ext cx="458780" cy="338554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600">
                  <a:effectLst/>
                </a:rPr>
                <a:t>Q3</a:t>
              </a:r>
              <a:endParaRPr lang="en-US" sz="1600" dirty="0">
                <a:effectLst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55302" y="4843622"/>
              <a:ext cx="458780" cy="338554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600">
                  <a:effectLst/>
                </a:rPr>
                <a:t>Q4</a:t>
              </a:r>
              <a:endParaRPr lang="en-US" sz="1600" dirty="0">
                <a:effectLst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5208596" y="4843622"/>
              <a:ext cx="458780" cy="338554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600">
                  <a:effectLst/>
                </a:rPr>
                <a:t>Q5</a:t>
              </a:r>
              <a:endParaRPr lang="en-US" sz="1600" dirty="0">
                <a:effectLst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137687" y="4847820"/>
              <a:ext cx="458780" cy="338554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600">
                  <a:effectLst/>
                </a:rPr>
                <a:t>Q6</a:t>
              </a:r>
              <a:endParaRPr lang="en-US" sz="1600" dirty="0">
                <a:effectLst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065191" y="4829187"/>
              <a:ext cx="458780" cy="338554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sz="1600">
                  <a:effectLst/>
                </a:rPr>
                <a:t>Q7</a:t>
              </a:r>
              <a:endParaRPr lang="en-US" sz="1600" dirty="0">
                <a:effectLst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750345" y="5693394"/>
              <a:ext cx="742950" cy="357188"/>
            </a:xfrm>
            <a:prstGeom prst="rect">
              <a:avLst/>
            </a:prstGeom>
            <a:solidFill>
              <a:srgbClr val="FF0000">
                <a:alpha val="34000"/>
              </a:srgb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912336" y="5698305"/>
              <a:ext cx="44595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>
                  <a:effectLst/>
                </a:rPr>
                <a:t>C1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955514" y="5688483"/>
              <a:ext cx="742950" cy="357188"/>
            </a:xfrm>
            <a:prstGeom prst="rect">
              <a:avLst/>
            </a:prstGeom>
            <a:solidFill>
              <a:srgbClr val="FF0000">
                <a:alpha val="34000"/>
              </a:srgb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103218" y="5693394"/>
              <a:ext cx="445956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>
                  <a:effectLst/>
                </a:rPr>
                <a:t>C2</a:t>
              </a:r>
            </a:p>
          </p:txBody>
        </p:sp>
        <p:cxnSp>
          <p:nvCxnSpPr>
            <p:cNvPr id="23" name="Straight Arrow Connector 22"/>
            <p:cNvCxnSpPr>
              <a:stCxn id="4" idx="2"/>
              <a:endCxn id="18" idx="1"/>
            </p:cNvCxnSpPr>
            <p:nvPr/>
          </p:nvCxnSpPr>
          <p:spPr>
            <a:xfrm>
              <a:off x="1685929" y="5186374"/>
              <a:ext cx="1064416" cy="68561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endCxn id="19" idx="0"/>
            </p:cNvCxnSpPr>
            <p:nvPr/>
          </p:nvCxnSpPr>
          <p:spPr>
            <a:xfrm>
              <a:off x="2567377" y="5180404"/>
              <a:ext cx="567937" cy="51790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>
              <a:off x="3257548" y="5189761"/>
              <a:ext cx="219468" cy="48238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>
              <a:stCxn id="7" idx="2"/>
              <a:endCxn id="18" idx="3"/>
            </p:cNvCxnSpPr>
            <p:nvPr/>
          </p:nvCxnSpPr>
          <p:spPr>
            <a:xfrm flipH="1">
              <a:off x="3493295" y="5181611"/>
              <a:ext cx="980284" cy="69037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5419528" y="5189608"/>
              <a:ext cx="569115" cy="5086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H="1">
              <a:off x="6714330" y="5167324"/>
              <a:ext cx="588172" cy="52115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endCxn id="20" idx="0"/>
            </p:cNvCxnSpPr>
            <p:nvPr/>
          </p:nvCxnSpPr>
          <p:spPr>
            <a:xfrm>
              <a:off x="6326195" y="5189608"/>
              <a:ext cx="794" cy="49887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Rectangle 43"/>
            <p:cNvSpPr/>
            <p:nvPr/>
          </p:nvSpPr>
          <p:spPr>
            <a:xfrm>
              <a:off x="1675577" y="6117901"/>
              <a:ext cx="316947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>
                  <a:solidFill>
                    <a:srgbClr val="FF0000"/>
                  </a:solidFill>
                  <a:effectLst/>
                </a:rPr>
                <a:t>satisfaction with supervision</a:t>
              </a:r>
              <a:endParaRPr lang="en-US" sz="1600" dirty="0">
                <a:effectLst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5368732" y="6117901"/>
              <a:ext cx="2475104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>
                  <a:solidFill>
                    <a:srgbClr val="FF0000"/>
                  </a:solidFill>
                  <a:effectLst/>
                </a:rPr>
                <a:t>satisfaction with pay</a:t>
              </a:r>
              <a:endParaRPr lang="en-US" sz="1600" dirty="0">
                <a:effectLst/>
              </a:endParaRPr>
            </a:p>
          </p:txBody>
        </p:sp>
      </p:grpSp>
      <p:sp>
        <p:nvSpPr>
          <p:cNvPr id="46" name="Rectangle 45"/>
          <p:cNvSpPr/>
          <p:nvPr/>
        </p:nvSpPr>
        <p:spPr>
          <a:xfrm>
            <a:off x="3307463" y="4268690"/>
            <a:ext cx="29933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70C0"/>
                </a:solidFill>
                <a:effectLst/>
              </a:rPr>
              <a:t>7 </a:t>
            </a:r>
            <a:r>
              <a:rPr lang="en-US" sz="1800">
                <a:solidFill>
                  <a:srgbClr val="0070C0"/>
                </a:solidFill>
                <a:effectLst/>
              </a:rPr>
              <a:t>correlated variables</a:t>
            </a:r>
            <a:endParaRPr lang="en-US" sz="1800" dirty="0">
              <a:solidFill>
                <a:srgbClr val="0070C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2666202" y="6476796"/>
            <a:ext cx="4773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effectLst/>
              </a:rPr>
              <a:t>2 </a:t>
            </a:r>
            <a:r>
              <a:rPr lang="en-US" sz="1800" u="sng" dirty="0">
                <a:solidFill>
                  <a:srgbClr val="FF0000"/>
                </a:solidFill>
                <a:effectLst/>
              </a:rPr>
              <a:t>uncorrelated</a:t>
            </a:r>
            <a:r>
              <a:rPr lang="en-US" sz="1800" dirty="0">
                <a:solidFill>
                  <a:srgbClr val="FF0000"/>
                </a:solidFill>
                <a:effectLst/>
              </a:rPr>
              <a:t> components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68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</p:bldLst>
  </p:timing>
</p:sld>
</file>

<file path=ppt/theme/theme1.xml><?xml version="1.0" encoding="utf-8"?>
<a:theme xmlns:a="http://schemas.openxmlformats.org/drawingml/2006/main" name="QSB Theme -Final- July 201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solidFill>
          <a:schemeClr val="bg1"/>
        </a:solidFill>
        <a:ln>
          <a:solidFill>
            <a:schemeClr val="tx1"/>
          </a:solidFill>
        </a:ln>
      </a:spPr>
      <a:bodyPr wrap="square" rtlCol="0">
        <a:spAutoFit/>
      </a:bodyPr>
      <a:lstStyle>
        <a:defPPr>
          <a:defRPr b="0" dirty="0">
            <a:effectLst/>
            <a:latin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32232</TotalTime>
  <Pages>35</Pages>
  <Words>1672</Words>
  <Application>Microsoft Macintosh PowerPoint</Application>
  <PresentationFormat>Letter Paper (8.5x11 in)</PresentationFormat>
  <Paragraphs>267</Paragraphs>
  <Slides>35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Courier10PitchBT</vt:lpstr>
      <vt:lpstr>Arial</vt:lpstr>
      <vt:lpstr>Calibri</vt:lpstr>
      <vt:lpstr>Cambria Math</vt:lpstr>
      <vt:lpstr>Georgia</vt:lpstr>
      <vt:lpstr>Times</vt:lpstr>
      <vt:lpstr>Times New Roman</vt:lpstr>
      <vt:lpstr>Trebuchet MS</vt:lpstr>
      <vt:lpstr>QSB Theme -Final- July 2011</vt:lpstr>
      <vt:lpstr>MMA 867 Predictive Analytics  Principal Components Analysis</vt:lpstr>
      <vt:lpstr>Agenda </vt:lpstr>
      <vt:lpstr>Module 1: What is PCA?</vt:lpstr>
      <vt:lpstr>Principal Component Analysis: Introduction</vt:lpstr>
      <vt:lpstr>PCA and Face Recognition </vt:lpstr>
      <vt:lpstr>Motivating Example: Job Satisfaction Questionnaire </vt:lpstr>
      <vt:lpstr>Motivating Example: Job Satisfaction Questionnaire </vt:lpstr>
      <vt:lpstr>Motivating Example: Job Satisfaction Questionnaire </vt:lpstr>
      <vt:lpstr>What can PCA do?</vt:lpstr>
      <vt:lpstr>What is a principal component?</vt:lpstr>
      <vt:lpstr>What is a principal component?</vt:lpstr>
      <vt:lpstr>What is a principal component?</vt:lpstr>
      <vt:lpstr>Dimension Reduction </vt:lpstr>
      <vt:lpstr>Dimension Reduction </vt:lpstr>
      <vt:lpstr>Characteristics of Principal Components </vt:lpstr>
      <vt:lpstr>Group Discussion #3  </vt:lpstr>
      <vt:lpstr>Module 2: How to use PCA in regression (with R example)  </vt:lpstr>
      <vt:lpstr>Principal Components Regression (PCR)</vt:lpstr>
      <vt:lpstr>Advanced topics (Optional) </vt:lpstr>
      <vt:lpstr>Geometry of Principle Components  (Two-variable Example)</vt:lpstr>
      <vt:lpstr>PCA is like fitting an ellipsoid to the data</vt:lpstr>
      <vt:lpstr>PCA: Projection on the principle components </vt:lpstr>
      <vt:lpstr>Geometry of Principle Components</vt:lpstr>
      <vt:lpstr>Geometry of Principle Components</vt:lpstr>
      <vt:lpstr>Geometry of Principle Components</vt:lpstr>
      <vt:lpstr>A Brief Summary</vt:lpstr>
      <vt:lpstr>Eigenvalues and eigenvectors</vt:lpstr>
      <vt:lpstr>Eigenvectors of Covariance Matrix</vt:lpstr>
      <vt:lpstr>Eigenvalues of Covariance Matrix</vt:lpstr>
      <vt:lpstr>Eigenvalues, Eigenvectors and Covariance Matrices</vt:lpstr>
      <vt:lpstr>PCA and Face Recognition </vt:lpstr>
      <vt:lpstr>PCA and Face Recognition </vt:lpstr>
      <vt:lpstr>Partial least squares: Supervised Learning</vt:lpstr>
      <vt:lpstr>Partial least squares: Supervised Learning</vt:lpstr>
      <vt:lpstr>Partial least squares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PCA and Factor Analysis</dc:title>
  <dc:subject>Multivariate Statistics</dc:subject>
  <dc:creator>Jeff McGill</dc:creator>
  <cp:lastModifiedBy>Jue Wang</cp:lastModifiedBy>
  <cp:revision>1857</cp:revision>
  <cp:lastPrinted>2019-08-28T01:26:36Z</cp:lastPrinted>
  <dcterms:created xsi:type="dcterms:W3CDTF">1995-01-19T14:20:42Z</dcterms:created>
  <dcterms:modified xsi:type="dcterms:W3CDTF">2022-04-19T00:15:22Z</dcterms:modified>
</cp:coreProperties>
</file>

<file path=docProps/thumbnail.jpeg>
</file>